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Lst>
  <p:sldSz cy="5143500" cx="9144000"/>
  <p:notesSz cx="6858000" cy="9144000"/>
  <p:embeddedFontLst>
    <p:embeddedFont>
      <p:font typeface="Roboto"/>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2800C6A-5EA3-4C41-948F-707CBDA8739A}">
  <a:tblStyle styleId="{92800C6A-5EA3-4C41-948F-707CBDA873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Roboto-boldItalic.fntdata"/><Relationship Id="rId50" Type="http://schemas.openxmlformats.org/officeDocument/2006/relationships/slide" Target="slides/slide43.xml"/><Relationship Id="rId94" Type="http://schemas.openxmlformats.org/officeDocument/2006/relationships/font" Target="fonts/Roboto-italic.fntdata"/><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font" Target="fonts/Roboto-bold.fntdata"/><Relationship Id="rId92" Type="http://schemas.openxmlformats.org/officeDocument/2006/relationships/font" Target="fonts/Roboto-regular.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7" name="Shape 1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Detectors generate about 300gbps of raw data, 300 mbps after filtering, 27 GB of raw data per day, 25 petabytes per year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Example: automation, blameless culture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Linkedin Post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Hardest, good practice eg. automation or testing</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76" name="Shape 4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4" name="Shape 5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8" name="Shape 5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5" name="Shape 5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6" name="Shape 5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OCST-1.1.1 - sensitive data in user data (build)</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OCST-1.1.8 - recovering stored snapshot (backups)</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OCST-1.3.1 - unprotected IAM access keys (git)</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OCST-1.2.2 - private buckets are public (customer data)</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 name="Shape 5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 name="Shape 6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7" name="Shape 6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2" name="Shape 6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9" name="Shape 6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https://www.forbes.com/sites/stevedenning/2018/01/02/why-agile-is-eating-the-world%E2%80%8B%E2%80%8B/#6c9732a24a5b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Shape 5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8" name="Shape 58"/>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9" name="Shape 5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Shape 6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Shape 6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4" name="Shape 6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Shape 69"/>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0" name="Shape 70"/>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71" name="Shape 7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Shape 7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6" name="Shape 76"/>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7" name="Shape 7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8" name="Shape 7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9" name="Shape 7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0" name="Shape 8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Shape 82"/>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3" name="Shape 83"/>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4" name="Shape 84"/>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Shape 8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6" name="Shape 8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Shape 8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Shape 8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9" name="Shape 8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Shape 9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2" name="Shape 9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3" name="Shape 9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4" name="Shape 9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Shape 9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7" name="Shape 9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8" name="Shape 9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Shape 10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1" name="Shape 10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2" name="Shape 102"/>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3" name="Shape 10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Shape 10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5" name="Shape 1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Shape 10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8" name="Shape 108"/>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Shape 109"/>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10" name="Shape 1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Shape 1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2" name="Shape 1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Shape 1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5" name="Shape 11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6" name="Shape 1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7" name="Shape 1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8" name="Shape 1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Shape 120"/>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1" name="Shape 121"/>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2" name="Shape 1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3" name="Shape 1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4" name="Shape 1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Shape 5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Shape 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9.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9.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0.png"/><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9.png"/><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5.png"/><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Shape 129"/>
          <p:cNvSpPr txBox="1"/>
          <p:nvPr>
            <p:ph idx="1" type="subTitle"/>
          </p:nvPr>
        </p:nvSpPr>
        <p:spPr>
          <a:xfrm>
            <a:off x="1331259" y="2732275"/>
            <a:ext cx="3314700" cy="10857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23346B"/>
              </a:buClr>
              <a:buSzPts val="1800"/>
              <a:buFont typeface="Arial"/>
              <a:buNone/>
            </a:pPr>
            <a:r>
              <a:rPr lang="en-GB">
                <a:solidFill>
                  <a:srgbClr val="23346B"/>
                </a:solidFill>
                <a:latin typeface="Roboto"/>
                <a:ea typeface="Roboto"/>
                <a:cs typeface="Roboto"/>
                <a:sym typeface="Roboto"/>
              </a:rPr>
              <a:t>The Ultimate DevSecOps</a:t>
            </a:r>
            <a:endParaRPr>
              <a:solidFill>
                <a:srgbClr val="23346B"/>
              </a:solidFill>
              <a:latin typeface="Roboto"/>
              <a:ea typeface="Roboto"/>
              <a:cs typeface="Roboto"/>
              <a:sym typeface="Roboto"/>
            </a:endParaRPr>
          </a:p>
          <a:p>
            <a:pPr indent="0" lvl="0" marL="0" marR="0" rtl="0" algn="ctr">
              <a:lnSpc>
                <a:spcPct val="90000"/>
              </a:lnSpc>
              <a:spcBef>
                <a:spcPts val="0"/>
              </a:spcBef>
              <a:spcAft>
                <a:spcPts val="0"/>
              </a:spcAft>
              <a:buClr>
                <a:srgbClr val="23346B"/>
              </a:buClr>
              <a:buSzPts val="1800"/>
              <a:buFont typeface="Arial"/>
              <a:buNone/>
            </a:pPr>
            <a:r>
              <a:t/>
            </a:r>
            <a:endParaRPr>
              <a:solidFill>
                <a:srgbClr val="23346B"/>
              </a:solidFill>
              <a:latin typeface="Roboto"/>
              <a:ea typeface="Roboto"/>
              <a:cs typeface="Roboto"/>
              <a:sym typeface="Roboto"/>
            </a:endParaRPr>
          </a:p>
          <a:p>
            <a:pPr indent="0" lvl="0" marL="0" marR="0" rtl="0" algn="ctr">
              <a:lnSpc>
                <a:spcPct val="90000"/>
              </a:lnSpc>
              <a:spcBef>
                <a:spcPts val="0"/>
              </a:spcBef>
              <a:spcAft>
                <a:spcPts val="0"/>
              </a:spcAft>
              <a:buClr>
                <a:srgbClr val="23346B"/>
              </a:buClr>
              <a:buSzPts val="1800"/>
              <a:buFont typeface="Arial"/>
              <a:buNone/>
            </a:pPr>
            <a:r>
              <a:rPr lang="en-GB">
                <a:solidFill>
                  <a:srgbClr val="23346B"/>
                </a:solidFill>
                <a:latin typeface="Roboto"/>
                <a:ea typeface="Roboto"/>
                <a:cs typeface="Roboto"/>
                <a:sym typeface="Roboto"/>
              </a:rPr>
              <a:t>Fraser Scott</a:t>
            </a:r>
            <a:endParaRPr>
              <a:solidFill>
                <a:srgbClr val="23346B"/>
              </a:solidFill>
              <a:latin typeface="Roboto"/>
              <a:ea typeface="Roboto"/>
              <a:cs typeface="Roboto"/>
              <a:sym typeface="Roboto"/>
            </a:endParaRPr>
          </a:p>
        </p:txBody>
      </p:sp>
      <p:sp>
        <p:nvSpPr>
          <p:cNvPr id="130" name="Shape 130"/>
          <p:cNvSpPr txBox="1"/>
          <p:nvPr>
            <p:ph type="ctrTitle"/>
          </p:nvPr>
        </p:nvSpPr>
        <p:spPr>
          <a:xfrm>
            <a:off x="823633" y="1098456"/>
            <a:ext cx="4329900" cy="14289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rgbClr val="23346B"/>
              </a:buClr>
              <a:buSzPts val="4100"/>
              <a:buFont typeface="Roboto"/>
              <a:buNone/>
            </a:pPr>
            <a:r>
              <a:rPr b="1" lang="en-GB" sz="4100">
                <a:solidFill>
                  <a:srgbClr val="23346B"/>
                </a:solidFill>
                <a:latin typeface="Roboto"/>
                <a:ea typeface="Roboto"/>
                <a:cs typeface="Roboto"/>
                <a:sym typeface="Roboto"/>
              </a:rPr>
              <a:t>Threat Modeling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1502925" y="145200"/>
            <a:ext cx="6075825" cy="4556874"/>
          </a:xfrm>
          <a:prstGeom prst="rect">
            <a:avLst/>
          </a:prstGeom>
          <a:noFill/>
          <a:ln>
            <a:noFill/>
          </a:ln>
        </p:spPr>
      </p:pic>
      <p:sp>
        <p:nvSpPr>
          <p:cNvPr id="183" name="Shape 183"/>
          <p:cNvSpPr txBox="1"/>
          <p:nvPr/>
        </p:nvSpPr>
        <p:spPr>
          <a:xfrm>
            <a:off x="0" y="4892100"/>
            <a:ext cx="9144000" cy="251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https://www2.deloitte.com/insights/us/en/economy/behind-the-numbers/holiday-ecommerce-sales-growth-forecast.html</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Shape 188"/>
          <p:cNvPicPr preferRelativeResize="0"/>
          <p:nvPr/>
        </p:nvPicPr>
        <p:blipFill>
          <a:blip r:embed="rId3">
            <a:alphaModFix/>
          </a:blip>
          <a:stretch>
            <a:fillRect/>
          </a:stretch>
        </p:blipFill>
        <p:spPr>
          <a:xfrm>
            <a:off x="1035638" y="208350"/>
            <a:ext cx="7072724" cy="4426550"/>
          </a:xfrm>
          <a:prstGeom prst="rect">
            <a:avLst/>
          </a:prstGeom>
          <a:noFill/>
          <a:ln>
            <a:noFill/>
          </a:ln>
        </p:spPr>
      </p:pic>
      <p:sp>
        <p:nvSpPr>
          <p:cNvPr id="189" name="Shape 189"/>
          <p:cNvSpPr txBox="1"/>
          <p:nvPr/>
        </p:nvSpPr>
        <p:spPr>
          <a:xfrm>
            <a:off x="0" y="4863300"/>
            <a:ext cx="8677800" cy="28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https://www.bls.gov/opub/btn/volume-2/careers-in-growing-field-of-information-technology-services.htm</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GitHub Octoverse 2017</a:t>
            </a:r>
            <a:endParaRPr/>
          </a:p>
        </p:txBody>
      </p:sp>
      <p:sp>
        <p:nvSpPr>
          <p:cNvPr id="195" name="Shape 195"/>
          <p:cNvSpPr txBox="1"/>
          <p:nvPr>
            <p:ph idx="1" type="body"/>
          </p:nvPr>
        </p:nvSpPr>
        <p:spPr>
          <a:xfrm>
            <a:off x="748050" y="1190400"/>
            <a:ext cx="7647900" cy="27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sz="2400">
                <a:solidFill>
                  <a:srgbClr val="000000"/>
                </a:solidFill>
              </a:rPr>
              <a:t>24 million users</a:t>
            </a:r>
            <a:br>
              <a:rPr lang="en-GB" sz="2400">
                <a:solidFill>
                  <a:srgbClr val="000000"/>
                </a:solidFill>
              </a:rPr>
            </a:br>
            <a:r>
              <a:rPr lang="en-GB" sz="2400">
                <a:solidFill>
                  <a:srgbClr val="000000"/>
                </a:solidFill>
              </a:rPr>
              <a:t>1.5 million organisations</a:t>
            </a:r>
            <a:br>
              <a:rPr lang="en-GB" sz="2400">
                <a:solidFill>
                  <a:srgbClr val="000000"/>
                </a:solidFill>
              </a:rPr>
            </a:br>
            <a:r>
              <a:rPr lang="en-GB" sz="2400">
                <a:solidFill>
                  <a:srgbClr val="000000"/>
                </a:solidFill>
              </a:rPr>
              <a:t>67 million repositories</a:t>
            </a:r>
            <a:br>
              <a:rPr lang="en-GB" sz="2400">
                <a:solidFill>
                  <a:srgbClr val="000000"/>
                </a:solidFill>
              </a:rPr>
            </a:br>
            <a:r>
              <a:rPr lang="en-GB" sz="2400">
                <a:solidFill>
                  <a:srgbClr val="000000"/>
                </a:solidFill>
              </a:rPr>
              <a:t>1 billion public commits since september 2016</a:t>
            </a:r>
            <a:br>
              <a:rPr lang="en-GB" sz="2400">
                <a:solidFill>
                  <a:srgbClr val="000000"/>
                </a:solidFill>
              </a:rPr>
            </a:br>
            <a:r>
              <a:rPr lang="en-GB" sz="2400">
                <a:solidFill>
                  <a:srgbClr val="000000"/>
                </a:solidFill>
              </a:rPr>
              <a:t>52% of Fortune 50 companies using GitHub Enterprise</a:t>
            </a:r>
            <a:br>
              <a:rPr lang="en-GB" sz="2400">
                <a:solidFill>
                  <a:srgbClr val="000000"/>
                </a:solidFill>
              </a:rPr>
            </a:br>
            <a:r>
              <a:rPr lang="en-GB" sz="2400">
                <a:solidFill>
                  <a:srgbClr val="000000"/>
                </a:solidFill>
              </a:rPr>
              <a:t>45% of Fortune 100</a:t>
            </a:r>
            <a:endParaRPr sz="24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Shape 200"/>
          <p:cNvPicPr preferRelativeResize="0"/>
          <p:nvPr/>
        </p:nvPicPr>
        <p:blipFill>
          <a:blip r:embed="rId3">
            <a:alphaModFix/>
          </a:blip>
          <a:stretch>
            <a:fillRect/>
          </a:stretch>
        </p:blipFill>
        <p:spPr>
          <a:xfrm>
            <a:off x="1728063" y="109300"/>
            <a:ext cx="5687874" cy="4200900"/>
          </a:xfrm>
          <a:prstGeom prst="rect">
            <a:avLst/>
          </a:prstGeom>
          <a:noFill/>
          <a:ln>
            <a:noFill/>
          </a:ln>
        </p:spPr>
      </p:pic>
      <p:sp>
        <p:nvSpPr>
          <p:cNvPr id="201" name="Shape 201"/>
          <p:cNvSpPr txBox="1"/>
          <p:nvPr/>
        </p:nvSpPr>
        <p:spPr>
          <a:xfrm>
            <a:off x="0" y="4877700"/>
            <a:ext cx="9144000" cy="26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http://uk.businessinsider.com/drone-industry-analysis-market-trends-growth-forecasts-2017-7?r=US&amp;IR=T</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nvSpPr>
        <p:spPr>
          <a:xfrm>
            <a:off x="0" y="4767625"/>
            <a:ext cx="9144000" cy="34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http://uk.businessinsider.com/the-cloud-computing-report-an-introduction-to-cloud-solutions-and-their-use-cases-2017-1?r=US&amp;IR=T</a:t>
            </a:r>
            <a:endParaRPr sz="1100"/>
          </a:p>
        </p:txBody>
      </p:sp>
      <p:pic>
        <p:nvPicPr>
          <p:cNvPr id="207" name="Shape 207"/>
          <p:cNvPicPr preferRelativeResize="0"/>
          <p:nvPr/>
        </p:nvPicPr>
        <p:blipFill>
          <a:blip r:embed="rId3">
            <a:alphaModFix/>
          </a:blip>
          <a:stretch>
            <a:fillRect/>
          </a:stretch>
        </p:blipFill>
        <p:spPr>
          <a:xfrm>
            <a:off x="1889552" y="322450"/>
            <a:ext cx="5364899" cy="4023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Aws customers</a:t>
            </a:r>
            <a:endParaRPr/>
          </a:p>
        </p:txBody>
      </p:sp>
      <p:sp>
        <p:nvSpPr>
          <p:cNvPr id="213" name="Shape 213"/>
          <p:cNvSpPr txBox="1"/>
          <p:nvPr/>
        </p:nvSpPr>
        <p:spPr>
          <a:xfrm>
            <a:off x="0" y="4812900"/>
            <a:ext cx="9144000" cy="33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https://www.slideshare.net/mobile/AmazonWebServices/aws-summit-singapore-keynote-with-stephen-orban-head-of-enterprise-strategy</a:t>
            </a:r>
            <a:endParaRPr sz="1100"/>
          </a:p>
        </p:txBody>
      </p:sp>
      <p:pic>
        <p:nvPicPr>
          <p:cNvPr id="214" name="Shape 214"/>
          <p:cNvPicPr preferRelativeResize="0"/>
          <p:nvPr/>
        </p:nvPicPr>
        <p:blipFill>
          <a:blip r:embed="rId3">
            <a:alphaModFix/>
          </a:blip>
          <a:stretch>
            <a:fillRect/>
          </a:stretch>
        </p:blipFill>
        <p:spPr>
          <a:xfrm>
            <a:off x="1578299" y="1230763"/>
            <a:ext cx="5987396" cy="336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Shape 219"/>
          <p:cNvPicPr preferRelativeResize="0"/>
          <p:nvPr/>
        </p:nvPicPr>
        <p:blipFill>
          <a:blip r:embed="rId3">
            <a:alphaModFix/>
          </a:blip>
          <a:stretch>
            <a:fillRect/>
          </a:stretch>
        </p:blipFill>
        <p:spPr>
          <a:xfrm>
            <a:off x="948250" y="365525"/>
            <a:ext cx="7183680" cy="3820975"/>
          </a:xfrm>
          <a:prstGeom prst="rect">
            <a:avLst/>
          </a:prstGeom>
          <a:noFill/>
          <a:ln>
            <a:noFill/>
          </a:ln>
        </p:spPr>
      </p:pic>
      <p:sp>
        <p:nvSpPr>
          <p:cNvPr id="220" name="Shape 220"/>
          <p:cNvSpPr txBox="1"/>
          <p:nvPr/>
        </p:nvSpPr>
        <p:spPr>
          <a:xfrm>
            <a:off x="0" y="4856100"/>
            <a:ext cx="9144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http://www.datacenterdynamics.com/content-tracks/colo-cloud/how-containers-are-changing-the-dynamics-for-data-centers/98445.fullarticle</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1176788" y="257800"/>
            <a:ext cx="6790418" cy="3820974"/>
          </a:xfrm>
          <a:prstGeom prst="rect">
            <a:avLst/>
          </a:prstGeom>
          <a:noFill/>
          <a:ln>
            <a:noFill/>
          </a:ln>
        </p:spPr>
      </p:pic>
      <p:sp>
        <p:nvSpPr>
          <p:cNvPr id="226" name="Shape 226"/>
          <p:cNvSpPr txBox="1"/>
          <p:nvPr/>
        </p:nvSpPr>
        <p:spPr>
          <a:xfrm>
            <a:off x="0" y="4885800"/>
            <a:ext cx="9144000" cy="257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https://instinct.radeon.com/en/the-potential-disruptiveness-of-amds-open-source-deep-learning-strategy/</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Is security keeping up?</a:t>
            </a:r>
            <a:endParaRPr/>
          </a:p>
        </p:txBody>
      </p:sp>
      <p:pic>
        <p:nvPicPr>
          <p:cNvPr id="232" name="Shape 232"/>
          <p:cNvPicPr preferRelativeResize="0"/>
          <p:nvPr/>
        </p:nvPicPr>
        <p:blipFill>
          <a:blip r:embed="rId3">
            <a:alphaModFix/>
          </a:blip>
          <a:stretch>
            <a:fillRect/>
          </a:stretch>
        </p:blipFill>
        <p:spPr>
          <a:xfrm>
            <a:off x="2084736" y="1250900"/>
            <a:ext cx="4974524" cy="3316350"/>
          </a:xfrm>
          <a:prstGeom prst="rect">
            <a:avLst/>
          </a:prstGeom>
          <a:noFill/>
          <a:ln>
            <a:noFill/>
          </a:ln>
        </p:spPr>
      </p:pic>
      <p:sp>
        <p:nvSpPr>
          <p:cNvPr id="233" name="Shape 233"/>
          <p:cNvSpPr txBox="1"/>
          <p:nvPr/>
        </p:nvSpPr>
        <p:spPr>
          <a:xfrm>
            <a:off x="0" y="4892100"/>
            <a:ext cx="5021400" cy="251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https://www.snopes.com/fact-check/wolf-pack-photo/</a:t>
            </a:r>
            <a:endParaRPr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1069438" y="661263"/>
            <a:ext cx="7005120" cy="3820975"/>
          </a:xfrm>
          <a:prstGeom prst="rect">
            <a:avLst/>
          </a:prstGeom>
          <a:noFill/>
          <a:ln>
            <a:noFill/>
          </a:ln>
        </p:spPr>
      </p:pic>
      <p:sp>
        <p:nvSpPr>
          <p:cNvPr id="239" name="Shape 239"/>
          <p:cNvSpPr txBox="1"/>
          <p:nvPr/>
        </p:nvSpPr>
        <p:spPr>
          <a:xfrm>
            <a:off x="0" y="4827300"/>
            <a:ext cx="91440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https://www.cbinsights.com/research/cybersecurity-startups-funding-trends-q2-2016/</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GB"/>
              <a:t>About me</a:t>
            </a:r>
            <a:endParaRPr/>
          </a:p>
        </p:txBody>
      </p:sp>
      <p:sp>
        <p:nvSpPr>
          <p:cNvPr id="136" name="Shape 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chemeClr val="dk1"/>
              </a:buClr>
              <a:buSzPts val="2400"/>
              <a:buChar char="●"/>
            </a:pPr>
            <a:r>
              <a:rPr lang="en-GB" sz="2400">
                <a:solidFill>
                  <a:schemeClr val="dk1"/>
                </a:solidFill>
              </a:rPr>
              <a:t>Cloud </a:t>
            </a:r>
            <a:r>
              <a:rPr lang="en-GB" sz="2400">
                <a:solidFill>
                  <a:schemeClr val="dk1"/>
                </a:solidFill>
              </a:rPr>
              <a:t>SecOps at Capital One</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Ex DevOps/SysAdmin/NOC engineer</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Hates word documents and spreadsheets</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Loves putting everything in Git </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Threat modeling enthusiast</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Created Threatspec and the OWASP Cloud Security project</a:t>
            </a:r>
            <a:endParaRPr sz="24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Scale of breaches: Then</a:t>
            </a:r>
            <a:endParaRPr/>
          </a:p>
        </p:txBody>
      </p:sp>
      <p:pic>
        <p:nvPicPr>
          <p:cNvPr id="245" name="Shape 245"/>
          <p:cNvPicPr preferRelativeResize="0"/>
          <p:nvPr/>
        </p:nvPicPr>
        <p:blipFill>
          <a:blip r:embed="rId3">
            <a:alphaModFix/>
          </a:blip>
          <a:stretch>
            <a:fillRect/>
          </a:stretch>
        </p:blipFill>
        <p:spPr>
          <a:xfrm>
            <a:off x="783400" y="1017725"/>
            <a:ext cx="7577188" cy="3820975"/>
          </a:xfrm>
          <a:prstGeom prst="rect">
            <a:avLst/>
          </a:prstGeom>
          <a:noFill/>
          <a:ln>
            <a:noFill/>
          </a:ln>
        </p:spPr>
      </p:pic>
      <p:sp>
        <p:nvSpPr>
          <p:cNvPr id="246" name="Shape 246"/>
          <p:cNvSpPr txBox="1"/>
          <p:nvPr/>
        </p:nvSpPr>
        <p:spPr>
          <a:xfrm>
            <a:off x="0" y="4838700"/>
            <a:ext cx="9144000" cy="29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http://www.informationisbeautiful.net/visualizations/worlds-biggest-data-breaches-hacks/</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Scale of breaches: Now</a:t>
            </a:r>
            <a:endParaRPr/>
          </a:p>
        </p:txBody>
      </p:sp>
      <p:pic>
        <p:nvPicPr>
          <p:cNvPr id="252" name="Shape 252"/>
          <p:cNvPicPr preferRelativeResize="0"/>
          <p:nvPr/>
        </p:nvPicPr>
        <p:blipFill>
          <a:blip r:embed="rId3">
            <a:alphaModFix/>
          </a:blip>
          <a:stretch>
            <a:fillRect/>
          </a:stretch>
        </p:blipFill>
        <p:spPr>
          <a:xfrm>
            <a:off x="1110100" y="941525"/>
            <a:ext cx="6923804" cy="3820975"/>
          </a:xfrm>
          <a:prstGeom prst="rect">
            <a:avLst/>
          </a:prstGeom>
          <a:noFill/>
          <a:ln>
            <a:noFill/>
          </a:ln>
        </p:spPr>
      </p:pic>
      <p:sp>
        <p:nvSpPr>
          <p:cNvPr id="253" name="Shape 253"/>
          <p:cNvSpPr txBox="1"/>
          <p:nvPr/>
        </p:nvSpPr>
        <p:spPr>
          <a:xfrm>
            <a:off x="0" y="4820100"/>
            <a:ext cx="9144000" cy="323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http://www.informationisbeautiful.net/visualizations/worlds-biggest-data-breaches-hacks/</a:t>
            </a:r>
            <a:endParaRPr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Number of vulnerabilities</a:t>
            </a:r>
            <a:endParaRPr/>
          </a:p>
        </p:txBody>
      </p:sp>
      <p:pic>
        <p:nvPicPr>
          <p:cNvPr id="259" name="Shape 259"/>
          <p:cNvPicPr preferRelativeResize="0"/>
          <p:nvPr/>
        </p:nvPicPr>
        <p:blipFill>
          <a:blip r:embed="rId3">
            <a:alphaModFix/>
          </a:blip>
          <a:stretch>
            <a:fillRect/>
          </a:stretch>
        </p:blipFill>
        <p:spPr>
          <a:xfrm>
            <a:off x="597800" y="1170125"/>
            <a:ext cx="7658210" cy="3820975"/>
          </a:xfrm>
          <a:prstGeom prst="rect">
            <a:avLst/>
          </a:prstGeom>
          <a:noFill/>
          <a:ln>
            <a:noFill/>
          </a:ln>
        </p:spPr>
      </p:pic>
      <p:sp>
        <p:nvSpPr>
          <p:cNvPr id="260" name="Shape 260"/>
          <p:cNvSpPr txBox="1"/>
          <p:nvPr/>
        </p:nvSpPr>
        <p:spPr>
          <a:xfrm>
            <a:off x="0" y="4851000"/>
            <a:ext cx="91440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https://blog.rapid7.com/2018/04/30/cve-100k-by-the-numbers/</a:t>
            </a:r>
            <a:endParaRPr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Shape 265"/>
          <p:cNvPicPr preferRelativeResize="0"/>
          <p:nvPr/>
        </p:nvPicPr>
        <p:blipFill>
          <a:blip r:embed="rId3">
            <a:alphaModFix/>
          </a:blip>
          <a:stretch>
            <a:fillRect/>
          </a:stretch>
        </p:blipFill>
        <p:spPr>
          <a:xfrm>
            <a:off x="641775" y="51825"/>
            <a:ext cx="7860446" cy="4838700"/>
          </a:xfrm>
          <a:prstGeom prst="rect">
            <a:avLst/>
          </a:prstGeom>
          <a:noFill/>
          <a:ln>
            <a:noFill/>
          </a:ln>
        </p:spPr>
      </p:pic>
      <p:sp>
        <p:nvSpPr>
          <p:cNvPr id="266" name="Shape 266"/>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https://twitter.com/internetofshit?lang=en</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UK Cybercrime</a:t>
            </a:r>
            <a:endParaRPr/>
          </a:p>
        </p:txBody>
      </p:sp>
      <p:pic>
        <p:nvPicPr>
          <p:cNvPr id="272" name="Shape 272"/>
          <p:cNvPicPr preferRelativeResize="0"/>
          <p:nvPr/>
        </p:nvPicPr>
        <p:blipFill>
          <a:blip r:embed="rId3">
            <a:alphaModFix/>
          </a:blip>
          <a:stretch>
            <a:fillRect/>
          </a:stretch>
        </p:blipFill>
        <p:spPr>
          <a:xfrm>
            <a:off x="1553200" y="999025"/>
            <a:ext cx="6558920" cy="3820976"/>
          </a:xfrm>
          <a:prstGeom prst="rect">
            <a:avLst/>
          </a:prstGeom>
          <a:noFill/>
          <a:ln>
            <a:noFill/>
          </a:ln>
        </p:spPr>
      </p:pic>
      <p:sp>
        <p:nvSpPr>
          <p:cNvPr id="273" name="Shape 273"/>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https://www.theguardian.com/uk-news/2017/jan/24/uk-fraud-record-cybercrime-kpmg</a:t>
            </a:r>
            <a:endParaRPr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311700" y="296199"/>
            <a:ext cx="8520600" cy="4464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6400"/>
              <a:t>Computers a</a:t>
            </a:r>
            <a:r>
              <a:rPr lang="en-GB" sz="6400"/>
              <a:t>re </a:t>
            </a:r>
            <a:r>
              <a:rPr b="1" i="1" lang="en-GB" sz="6400" u="sng"/>
              <a:t>EVERYWHERE</a:t>
            </a:r>
            <a:endParaRPr b="1" i="1" sz="6400" u="sng"/>
          </a:p>
          <a:p>
            <a:pPr indent="0" lvl="0" marL="0">
              <a:spcBef>
                <a:spcPts val="0"/>
              </a:spcBef>
              <a:spcAft>
                <a:spcPts val="0"/>
              </a:spcAft>
              <a:buNone/>
            </a:pPr>
            <a:r>
              <a:rPr lang="en-GB" sz="6400"/>
              <a:t>and we still suck at securing them</a:t>
            </a:r>
            <a:endParaRPr sz="6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2516413" y="83400"/>
            <a:ext cx="4111176" cy="4700926"/>
          </a:xfrm>
          <a:prstGeom prst="rect">
            <a:avLst/>
          </a:prstGeom>
          <a:noFill/>
          <a:ln>
            <a:noFill/>
          </a:ln>
        </p:spPr>
      </p:pic>
      <p:sp>
        <p:nvSpPr>
          <p:cNvPr id="284" name="Shape 284"/>
          <p:cNvSpPr txBox="1"/>
          <p:nvPr/>
        </p:nvSpPr>
        <p:spPr>
          <a:xfrm>
            <a:off x="13" y="4784325"/>
            <a:ext cx="9144000" cy="359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https://www.taleas.com/memes/i-m-getting-tired-of-all-this-doom-and-gloom-why-can-t-i-just-open-up-my-own-hair-salon-an.html</a:t>
            </a:r>
            <a:endParaRPr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Shape 289"/>
          <p:cNvPicPr preferRelativeResize="0"/>
          <p:nvPr/>
        </p:nvPicPr>
        <p:blipFill>
          <a:blip r:embed="rId3">
            <a:alphaModFix/>
          </a:blip>
          <a:stretch>
            <a:fillRect/>
          </a:stretch>
        </p:blipFill>
        <p:spPr>
          <a:xfrm>
            <a:off x="1322654" y="1093925"/>
            <a:ext cx="6498684" cy="3647274"/>
          </a:xfrm>
          <a:prstGeom prst="rect">
            <a:avLst/>
          </a:prstGeom>
          <a:noFill/>
          <a:ln>
            <a:noFill/>
          </a:ln>
        </p:spPr>
      </p:pic>
      <p:sp>
        <p:nvSpPr>
          <p:cNvPr id="290" name="Shape 290"/>
          <p:cNvSpPr txBox="1"/>
          <p:nvPr/>
        </p:nvSpPr>
        <p:spPr>
          <a:xfrm>
            <a:off x="0" y="4848900"/>
            <a:ext cx="2535900" cy="29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http://sonic.wikia.com/wiki/Mombot</a:t>
            </a:r>
            <a:endParaRPr sz="1100">
              <a:solidFill>
                <a:schemeClr val="dk1"/>
              </a:solidFill>
            </a:endParaRPr>
          </a:p>
        </p:txBody>
      </p:sp>
      <p:sp>
        <p:nvSpPr>
          <p:cNvPr id="291" name="Shape 2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Silicon Valley MomBot 2.0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Hans Jørgen Wiberg</a:t>
            </a:r>
            <a:endParaRPr/>
          </a:p>
        </p:txBody>
      </p:sp>
      <p:pic>
        <p:nvPicPr>
          <p:cNvPr id="297" name="Shape 297"/>
          <p:cNvPicPr preferRelativeResize="0"/>
          <p:nvPr/>
        </p:nvPicPr>
        <p:blipFill>
          <a:blip r:embed="rId3">
            <a:alphaModFix/>
          </a:blip>
          <a:stretch>
            <a:fillRect/>
          </a:stretch>
        </p:blipFill>
        <p:spPr>
          <a:xfrm>
            <a:off x="2767250" y="1127000"/>
            <a:ext cx="3810000" cy="381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Be My Eyes</a:t>
            </a:r>
            <a:endParaRPr/>
          </a:p>
        </p:txBody>
      </p:sp>
      <p:pic>
        <p:nvPicPr>
          <p:cNvPr id="303" name="Shape 303"/>
          <p:cNvPicPr preferRelativeResize="0"/>
          <p:nvPr/>
        </p:nvPicPr>
        <p:blipFill>
          <a:blip r:embed="rId3">
            <a:alphaModFix/>
          </a:blip>
          <a:stretch>
            <a:fillRect/>
          </a:stretch>
        </p:blipFill>
        <p:spPr>
          <a:xfrm>
            <a:off x="1153950" y="1111425"/>
            <a:ext cx="6836099" cy="3671350"/>
          </a:xfrm>
          <a:prstGeom prst="rect">
            <a:avLst/>
          </a:prstGeom>
          <a:noFill/>
          <a:ln>
            <a:noFill/>
          </a:ln>
        </p:spPr>
      </p:pic>
      <p:sp>
        <p:nvSpPr>
          <p:cNvPr id="304" name="Shape 304"/>
          <p:cNvSpPr txBox="1"/>
          <p:nvPr/>
        </p:nvSpPr>
        <p:spPr>
          <a:xfrm>
            <a:off x="0" y="4827425"/>
            <a:ext cx="2844600" cy="351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https://www.bemyeyes.com/</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4800"/>
              <a:t>“Software is eating the world”</a:t>
            </a:r>
            <a:endParaRPr sz="4800"/>
          </a:p>
          <a:p>
            <a:pPr indent="0" lvl="0" marL="0">
              <a:spcBef>
                <a:spcPts val="0"/>
              </a:spcBef>
              <a:spcAft>
                <a:spcPts val="0"/>
              </a:spcAft>
              <a:buNone/>
            </a:pPr>
            <a:r>
              <a:rPr lang="en-GB"/>
              <a:t>Marc Andreessen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Shape 309"/>
          <p:cNvPicPr preferRelativeResize="0"/>
          <p:nvPr/>
        </p:nvPicPr>
        <p:blipFill>
          <a:blip r:embed="rId3">
            <a:alphaModFix/>
          </a:blip>
          <a:stretch>
            <a:fillRect/>
          </a:stretch>
        </p:blipFill>
        <p:spPr>
          <a:xfrm>
            <a:off x="1009950" y="0"/>
            <a:ext cx="7124101" cy="4754050"/>
          </a:xfrm>
          <a:prstGeom prst="rect">
            <a:avLst/>
          </a:prstGeom>
          <a:noFill/>
          <a:ln>
            <a:noFill/>
          </a:ln>
        </p:spPr>
      </p:pic>
      <p:sp>
        <p:nvSpPr>
          <p:cNvPr id="310" name="Shape 310"/>
          <p:cNvSpPr txBox="1"/>
          <p:nvPr/>
        </p:nvSpPr>
        <p:spPr>
          <a:xfrm>
            <a:off x="0" y="4712400"/>
            <a:ext cx="9144000" cy="431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http://www.news.com.au/technology/innovation/inventions/drones-saves-lives-of-two-teenagers-off-nsw-north-coast-in-world-first-rescue/news-story/97fccbe0b081c3c380face170d72b09c</a:t>
            </a:r>
            <a:endParaRPr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Shape 315"/>
          <p:cNvPicPr preferRelativeResize="0"/>
          <p:nvPr/>
        </p:nvPicPr>
        <p:blipFill>
          <a:blip r:embed="rId3">
            <a:alphaModFix/>
          </a:blip>
          <a:stretch>
            <a:fillRect/>
          </a:stretch>
        </p:blipFill>
        <p:spPr>
          <a:xfrm>
            <a:off x="152400" y="417288"/>
            <a:ext cx="8839201" cy="1722829"/>
          </a:xfrm>
          <a:prstGeom prst="rect">
            <a:avLst/>
          </a:prstGeom>
          <a:noFill/>
          <a:ln>
            <a:noFill/>
          </a:ln>
        </p:spPr>
      </p:pic>
      <p:pic>
        <p:nvPicPr>
          <p:cNvPr id="316" name="Shape 316"/>
          <p:cNvPicPr preferRelativeResize="0"/>
          <p:nvPr/>
        </p:nvPicPr>
        <p:blipFill>
          <a:blip r:embed="rId4">
            <a:alphaModFix/>
          </a:blip>
          <a:stretch>
            <a:fillRect/>
          </a:stretch>
        </p:blipFill>
        <p:spPr>
          <a:xfrm>
            <a:off x="152400" y="2118592"/>
            <a:ext cx="6447389" cy="2698584"/>
          </a:xfrm>
          <a:prstGeom prst="rect">
            <a:avLst/>
          </a:prstGeom>
          <a:noFill/>
          <a:ln>
            <a:noFill/>
          </a:ln>
        </p:spPr>
      </p:pic>
      <p:sp>
        <p:nvSpPr>
          <p:cNvPr id="317" name="Shape 317"/>
          <p:cNvSpPr txBox="1"/>
          <p:nvPr/>
        </p:nvSpPr>
        <p:spPr>
          <a:xfrm>
            <a:off x="0" y="4683900"/>
            <a:ext cx="9144000" cy="459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https://hbr.org/2018/03/using-ai-to-invent-new-medical-tests</a:t>
            </a:r>
            <a:endParaRPr sz="1100">
              <a:solidFill>
                <a:schemeClr val="dk1"/>
              </a:solidFill>
            </a:endParaRPr>
          </a:p>
          <a:p>
            <a:pPr indent="0" lvl="0" marL="0" rtl="0">
              <a:spcBef>
                <a:spcPts val="0"/>
              </a:spcBef>
              <a:spcAft>
                <a:spcPts val="0"/>
              </a:spcAft>
              <a:buNone/>
            </a:pPr>
            <a:r>
              <a:rPr lang="en-GB" sz="1100">
                <a:solidFill>
                  <a:schemeClr val="dk1"/>
                </a:solidFill>
              </a:rPr>
              <a:t>https://uk.reuters.com/article/us-fda-ai-approval/u-s-fda-approves-ai-device-to-detect-diabetic-eye-disease-idUKKBN1HI2LC</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Shape 322"/>
          <p:cNvPicPr preferRelativeResize="0"/>
          <p:nvPr/>
        </p:nvPicPr>
        <p:blipFill>
          <a:blip r:embed="rId3">
            <a:alphaModFix/>
          </a:blip>
          <a:stretch>
            <a:fillRect/>
          </a:stretch>
        </p:blipFill>
        <p:spPr>
          <a:xfrm>
            <a:off x="4571998" y="1813775"/>
            <a:ext cx="4283450" cy="3105501"/>
          </a:xfrm>
          <a:prstGeom prst="rect">
            <a:avLst/>
          </a:prstGeom>
          <a:noFill/>
          <a:ln>
            <a:noFill/>
          </a:ln>
        </p:spPr>
      </p:pic>
      <p:pic>
        <p:nvPicPr>
          <p:cNvPr id="323" name="Shape 323"/>
          <p:cNvPicPr preferRelativeResize="0"/>
          <p:nvPr/>
        </p:nvPicPr>
        <p:blipFill>
          <a:blip r:embed="rId4">
            <a:alphaModFix/>
          </a:blip>
          <a:stretch>
            <a:fillRect/>
          </a:stretch>
        </p:blipFill>
        <p:spPr>
          <a:xfrm>
            <a:off x="152400" y="152400"/>
            <a:ext cx="4267198" cy="2438399"/>
          </a:xfrm>
          <a:prstGeom prst="rect">
            <a:avLst/>
          </a:prstGeom>
          <a:noFill/>
          <a:ln>
            <a:noFill/>
          </a:ln>
        </p:spPr>
      </p:pic>
      <p:sp>
        <p:nvSpPr>
          <p:cNvPr id="324" name="Shape 324"/>
          <p:cNvSpPr txBox="1"/>
          <p:nvPr/>
        </p:nvSpPr>
        <p:spPr>
          <a:xfrm>
            <a:off x="202800" y="2966850"/>
            <a:ext cx="4166400" cy="165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300 GB/s of raw data</a:t>
            </a:r>
            <a:endParaRPr sz="2400"/>
          </a:p>
          <a:p>
            <a:pPr indent="0" lvl="0" marL="0">
              <a:spcBef>
                <a:spcPts val="0"/>
              </a:spcBef>
              <a:spcAft>
                <a:spcPts val="0"/>
              </a:spcAft>
              <a:buNone/>
            </a:pPr>
            <a:r>
              <a:rPr lang="en-GB" sz="2400"/>
              <a:t>300 MB/s after filtering</a:t>
            </a:r>
            <a:endParaRPr sz="2400"/>
          </a:p>
          <a:p>
            <a:pPr indent="0" lvl="0" marL="0">
              <a:spcBef>
                <a:spcPts val="0"/>
              </a:spcBef>
              <a:spcAft>
                <a:spcPts val="0"/>
              </a:spcAft>
              <a:buNone/>
            </a:pPr>
            <a:r>
              <a:rPr lang="en-GB" sz="2400"/>
              <a:t>27 GB of raw data per day</a:t>
            </a:r>
            <a:endParaRPr sz="2400"/>
          </a:p>
          <a:p>
            <a:pPr indent="0" lvl="0" marL="0">
              <a:spcBef>
                <a:spcPts val="0"/>
              </a:spcBef>
              <a:spcAft>
                <a:spcPts val="0"/>
              </a:spcAft>
              <a:buNone/>
            </a:pPr>
            <a:r>
              <a:rPr lang="en-GB" sz="2400"/>
              <a:t>25 petabytes per year</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Shape 329"/>
          <p:cNvPicPr preferRelativeResize="0"/>
          <p:nvPr/>
        </p:nvPicPr>
        <p:blipFill>
          <a:blip r:embed="rId3">
            <a:alphaModFix/>
          </a:blip>
          <a:stretch>
            <a:fillRect/>
          </a:stretch>
        </p:blipFill>
        <p:spPr>
          <a:xfrm>
            <a:off x="2957100" y="152400"/>
            <a:ext cx="5841315" cy="4838701"/>
          </a:xfrm>
          <a:prstGeom prst="rect">
            <a:avLst/>
          </a:prstGeom>
          <a:noFill/>
          <a:ln>
            <a:noFill/>
          </a:ln>
        </p:spPr>
      </p:pic>
      <p:pic>
        <p:nvPicPr>
          <p:cNvPr id="330" name="Shape 330"/>
          <p:cNvPicPr preferRelativeResize="0"/>
          <p:nvPr/>
        </p:nvPicPr>
        <p:blipFill>
          <a:blip r:embed="rId4">
            <a:alphaModFix/>
          </a:blip>
          <a:stretch>
            <a:fillRect/>
          </a:stretch>
        </p:blipFill>
        <p:spPr>
          <a:xfrm>
            <a:off x="140100" y="232700"/>
            <a:ext cx="2553775" cy="385475"/>
          </a:xfrm>
          <a:prstGeom prst="rect">
            <a:avLst/>
          </a:prstGeom>
          <a:noFill/>
          <a:ln>
            <a:noFill/>
          </a:ln>
        </p:spPr>
      </p:pic>
      <p:sp>
        <p:nvSpPr>
          <p:cNvPr id="331" name="Shape 331"/>
          <p:cNvSpPr txBox="1"/>
          <p:nvPr/>
        </p:nvSpPr>
        <p:spPr>
          <a:xfrm>
            <a:off x="-12" y="4791600"/>
            <a:ext cx="3000000" cy="35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https://www.yeswecode.org/</a:t>
            </a:r>
            <a:endParaRPr sz="11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Shape 336"/>
          <p:cNvPicPr preferRelativeResize="0"/>
          <p:nvPr/>
        </p:nvPicPr>
        <p:blipFill>
          <a:blip r:embed="rId3">
            <a:alphaModFix/>
          </a:blip>
          <a:stretch>
            <a:fillRect/>
          </a:stretch>
        </p:blipFill>
        <p:spPr>
          <a:xfrm>
            <a:off x="2241675" y="73375"/>
            <a:ext cx="4660650" cy="4660650"/>
          </a:xfrm>
          <a:prstGeom prst="rect">
            <a:avLst/>
          </a:prstGeom>
          <a:noFill/>
          <a:ln>
            <a:noFill/>
          </a:ln>
        </p:spPr>
      </p:pic>
      <p:sp>
        <p:nvSpPr>
          <p:cNvPr id="337" name="Shape 337"/>
          <p:cNvSpPr txBox="1"/>
          <p:nvPr/>
        </p:nvSpPr>
        <p:spPr>
          <a:xfrm>
            <a:off x="-14700" y="4870500"/>
            <a:ext cx="91734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https://www.reddit.com/r/AdviceAnimals/comments/8kp3vi/ive_never_been_happier_in_my_life/</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Shape 342"/>
          <p:cNvPicPr preferRelativeResize="0"/>
          <p:nvPr/>
        </p:nvPicPr>
        <p:blipFill>
          <a:blip r:embed="rId3">
            <a:alphaModFix/>
          </a:blip>
          <a:stretch>
            <a:fillRect/>
          </a:stretch>
        </p:blipFill>
        <p:spPr>
          <a:xfrm>
            <a:off x="152400" y="152400"/>
            <a:ext cx="4997650" cy="2929400"/>
          </a:xfrm>
          <a:prstGeom prst="rect">
            <a:avLst/>
          </a:prstGeom>
          <a:noFill/>
          <a:ln>
            <a:noFill/>
          </a:ln>
        </p:spPr>
      </p:pic>
      <p:pic>
        <p:nvPicPr>
          <p:cNvPr id="343" name="Shape 343"/>
          <p:cNvPicPr preferRelativeResize="0"/>
          <p:nvPr/>
        </p:nvPicPr>
        <p:blipFill>
          <a:blip r:embed="rId4">
            <a:alphaModFix/>
          </a:blip>
          <a:stretch>
            <a:fillRect/>
          </a:stretch>
        </p:blipFill>
        <p:spPr>
          <a:xfrm>
            <a:off x="5711925" y="2063250"/>
            <a:ext cx="2857500" cy="2857500"/>
          </a:xfrm>
          <a:prstGeom prst="rect">
            <a:avLst/>
          </a:prstGeom>
          <a:noFill/>
          <a:ln>
            <a:noFill/>
          </a:ln>
        </p:spPr>
      </p:pic>
      <p:sp>
        <p:nvSpPr>
          <p:cNvPr id="344" name="Shape 344"/>
          <p:cNvSpPr txBox="1"/>
          <p:nvPr/>
        </p:nvSpPr>
        <p:spPr>
          <a:xfrm>
            <a:off x="0" y="4633450"/>
            <a:ext cx="6824400" cy="51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https://www.amazon.co.uk/Philips-Ambiance-Wireless-Lighting-Starter/dp/B01K1WP7Z4</a:t>
            </a:r>
            <a:endParaRPr sz="1100"/>
          </a:p>
          <a:p>
            <a:pPr indent="0" lvl="0" marL="0" rtl="0">
              <a:spcBef>
                <a:spcPts val="0"/>
              </a:spcBef>
              <a:spcAft>
                <a:spcPts val="0"/>
              </a:spcAft>
              <a:buNone/>
            </a:pPr>
            <a:r>
              <a:rPr lang="en-GB" sz="1100"/>
              <a:t>https://www.amazon.co.uk/Amazon-Echo-Dot-Generation-Black/dp/B01DFKBL68</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Software is hugging the world</a:t>
            </a:r>
            <a:endParaRPr/>
          </a:p>
        </p:txBody>
      </p:sp>
      <p:sp>
        <p:nvSpPr>
          <p:cNvPr id="350" name="Shape 350"/>
          <p:cNvSpPr txBox="1"/>
          <p:nvPr/>
        </p:nvSpPr>
        <p:spPr>
          <a:xfrm>
            <a:off x="0" y="4785603"/>
            <a:ext cx="7315200" cy="357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https://drawception.com/panel/drawing/b1AY6336/danger-dolan-hugging-the-world/</a:t>
            </a:r>
            <a:endParaRPr sz="1100"/>
          </a:p>
        </p:txBody>
      </p:sp>
      <p:pic>
        <p:nvPicPr>
          <p:cNvPr id="351" name="Shape 351"/>
          <p:cNvPicPr preferRelativeResize="0"/>
          <p:nvPr/>
        </p:nvPicPr>
        <p:blipFill>
          <a:blip r:embed="rId3">
            <a:alphaModFix/>
          </a:blip>
          <a:stretch>
            <a:fillRect/>
          </a:stretch>
        </p:blipFill>
        <p:spPr>
          <a:xfrm>
            <a:off x="2529473" y="1199562"/>
            <a:ext cx="4085050" cy="3404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InfoSec Echo Chamber</a:t>
            </a:r>
            <a:endParaRPr/>
          </a:p>
        </p:txBody>
      </p:sp>
      <p:pic>
        <p:nvPicPr>
          <p:cNvPr id="357" name="Shape 357"/>
          <p:cNvPicPr preferRelativeResize="0"/>
          <p:nvPr/>
        </p:nvPicPr>
        <p:blipFill>
          <a:blip r:embed="rId3">
            <a:alphaModFix/>
          </a:blip>
          <a:stretch>
            <a:fillRect/>
          </a:stretch>
        </p:blipFill>
        <p:spPr>
          <a:xfrm>
            <a:off x="152400" y="1170125"/>
            <a:ext cx="5164401" cy="3363924"/>
          </a:xfrm>
          <a:prstGeom prst="rect">
            <a:avLst/>
          </a:prstGeom>
          <a:noFill/>
          <a:ln>
            <a:noFill/>
          </a:ln>
        </p:spPr>
      </p:pic>
      <p:sp>
        <p:nvSpPr>
          <p:cNvPr id="358" name="Shape 358"/>
          <p:cNvSpPr txBox="1"/>
          <p:nvPr/>
        </p:nvSpPr>
        <p:spPr>
          <a:xfrm>
            <a:off x="6083275" y="940788"/>
            <a:ext cx="2486700" cy="382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200"/>
              <a:t>Other risks:</a:t>
            </a:r>
            <a:endParaRPr sz="3200"/>
          </a:p>
          <a:p>
            <a:pPr indent="0" lvl="0" marL="0">
              <a:spcBef>
                <a:spcPts val="0"/>
              </a:spcBef>
              <a:spcAft>
                <a:spcPts val="0"/>
              </a:spcAft>
              <a:buNone/>
            </a:pPr>
            <a:r>
              <a:t/>
            </a:r>
            <a:endParaRPr sz="2500"/>
          </a:p>
          <a:p>
            <a:pPr indent="0" lvl="0" marL="0">
              <a:spcBef>
                <a:spcPts val="0"/>
              </a:spcBef>
              <a:spcAft>
                <a:spcPts val="0"/>
              </a:spcAft>
              <a:buNone/>
            </a:pPr>
            <a:r>
              <a:rPr lang="en-GB" sz="2500"/>
              <a:t>Environmental </a:t>
            </a:r>
            <a:endParaRPr sz="2500"/>
          </a:p>
          <a:p>
            <a:pPr indent="0" lvl="0" marL="0">
              <a:spcBef>
                <a:spcPts val="0"/>
              </a:spcBef>
              <a:spcAft>
                <a:spcPts val="0"/>
              </a:spcAft>
              <a:buNone/>
            </a:pPr>
            <a:r>
              <a:t/>
            </a:r>
            <a:endParaRPr sz="2500"/>
          </a:p>
          <a:p>
            <a:pPr indent="0" lvl="0" marL="0">
              <a:spcBef>
                <a:spcPts val="0"/>
              </a:spcBef>
              <a:spcAft>
                <a:spcPts val="0"/>
              </a:spcAft>
              <a:buNone/>
            </a:pPr>
            <a:r>
              <a:rPr lang="en-GB" sz="2500"/>
              <a:t>Regulatory </a:t>
            </a:r>
            <a:endParaRPr sz="2500"/>
          </a:p>
          <a:p>
            <a:pPr indent="0" lvl="0" marL="0">
              <a:spcBef>
                <a:spcPts val="0"/>
              </a:spcBef>
              <a:spcAft>
                <a:spcPts val="0"/>
              </a:spcAft>
              <a:buNone/>
            </a:pPr>
            <a:r>
              <a:t/>
            </a:r>
            <a:endParaRPr sz="2500"/>
          </a:p>
          <a:p>
            <a:pPr indent="0" lvl="0" marL="0">
              <a:spcBef>
                <a:spcPts val="0"/>
              </a:spcBef>
              <a:spcAft>
                <a:spcPts val="0"/>
              </a:spcAft>
              <a:buNone/>
            </a:pPr>
            <a:r>
              <a:rPr lang="en-GB" sz="2500"/>
              <a:t>Geo-political </a:t>
            </a:r>
            <a:endParaRPr sz="2500"/>
          </a:p>
          <a:p>
            <a:pPr indent="0" lvl="0" marL="0">
              <a:spcBef>
                <a:spcPts val="0"/>
              </a:spcBef>
              <a:spcAft>
                <a:spcPts val="0"/>
              </a:spcAft>
              <a:buNone/>
            </a:pPr>
            <a:r>
              <a:t/>
            </a:r>
            <a:endParaRPr sz="2500"/>
          </a:p>
          <a:p>
            <a:pPr indent="0" lvl="0" marL="0">
              <a:spcBef>
                <a:spcPts val="0"/>
              </a:spcBef>
              <a:spcAft>
                <a:spcPts val="0"/>
              </a:spcAft>
              <a:buNone/>
            </a:pPr>
            <a:r>
              <a:rPr lang="en-GB" sz="2500"/>
              <a:t>Market</a:t>
            </a:r>
            <a:endParaRPr sz="2500"/>
          </a:p>
        </p:txBody>
      </p:sp>
      <p:sp>
        <p:nvSpPr>
          <p:cNvPr id="359" name="Shape 359"/>
          <p:cNvSpPr txBox="1"/>
          <p:nvPr/>
        </p:nvSpPr>
        <p:spPr>
          <a:xfrm>
            <a:off x="0" y="4851000"/>
            <a:ext cx="72987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https://www.nytimes.com/2011/05/29/technology/29stream.html</a:t>
            </a:r>
            <a:endParaRPr sz="11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311700" y="948000"/>
            <a:ext cx="8520600" cy="32475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GB" sz="4800"/>
              <a:t>Let’s find ways to enable all of this cool stuff in a way that is secure, and protects privacy and other digital rights.</a:t>
            </a:r>
            <a:endParaRPr sz="4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pic>
        <p:nvPicPr>
          <p:cNvPr id="369" name="Shape 369"/>
          <p:cNvPicPr preferRelativeResize="0"/>
          <p:nvPr/>
        </p:nvPicPr>
        <p:blipFill>
          <a:blip r:embed="rId3">
            <a:alphaModFix/>
          </a:blip>
          <a:stretch>
            <a:fillRect/>
          </a:stretch>
        </p:blipFill>
        <p:spPr>
          <a:xfrm>
            <a:off x="3425900" y="1092374"/>
            <a:ext cx="5555825" cy="2958770"/>
          </a:xfrm>
          <a:prstGeom prst="rect">
            <a:avLst/>
          </a:prstGeom>
          <a:noFill/>
          <a:ln>
            <a:noFill/>
          </a:ln>
        </p:spPr>
      </p:pic>
      <p:pic>
        <p:nvPicPr>
          <p:cNvPr id="370" name="Shape 370"/>
          <p:cNvPicPr preferRelativeResize="0"/>
          <p:nvPr/>
        </p:nvPicPr>
        <p:blipFill>
          <a:blip r:embed="rId4">
            <a:alphaModFix/>
          </a:blip>
          <a:stretch>
            <a:fillRect/>
          </a:stretch>
        </p:blipFill>
        <p:spPr>
          <a:xfrm>
            <a:off x="641725" y="1332063"/>
            <a:ext cx="2479375" cy="2479375"/>
          </a:xfrm>
          <a:prstGeom prst="rect">
            <a:avLst/>
          </a:prstGeom>
          <a:noFill/>
          <a:ln>
            <a:noFill/>
          </a:ln>
        </p:spPr>
      </p:pic>
      <p:sp>
        <p:nvSpPr>
          <p:cNvPr id="371" name="Shape 371"/>
          <p:cNvSpPr txBox="1"/>
          <p:nvPr/>
        </p:nvSpPr>
        <p:spPr>
          <a:xfrm>
            <a:off x="728363" y="540375"/>
            <a:ext cx="2306100" cy="63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000"/>
              <a:t>Enablement</a:t>
            </a:r>
            <a:endParaRPr sz="3000"/>
          </a:p>
        </p:txBody>
      </p:sp>
      <p:sp>
        <p:nvSpPr>
          <p:cNvPr id="372" name="Shape 372"/>
          <p:cNvSpPr txBox="1"/>
          <p:nvPr/>
        </p:nvSpPr>
        <p:spPr>
          <a:xfrm>
            <a:off x="773025" y="3664425"/>
            <a:ext cx="2306100" cy="63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a:t>Opportunity</a:t>
            </a:r>
            <a:endParaRPr sz="3000"/>
          </a:p>
        </p:txBody>
      </p:sp>
      <p:sp>
        <p:nvSpPr>
          <p:cNvPr id="373" name="Shape 373"/>
          <p:cNvSpPr txBox="1"/>
          <p:nvPr/>
        </p:nvSpPr>
        <p:spPr>
          <a:xfrm>
            <a:off x="-14700" y="4813200"/>
            <a:ext cx="9173400" cy="33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https://twitter.com/vickycharra/status/375254199547609089</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Shape 146"/>
          <p:cNvPicPr preferRelativeResize="0"/>
          <p:nvPr/>
        </p:nvPicPr>
        <p:blipFill>
          <a:blip r:embed="rId3">
            <a:alphaModFix/>
          </a:blip>
          <a:stretch>
            <a:fillRect/>
          </a:stretch>
        </p:blipFill>
        <p:spPr>
          <a:xfrm>
            <a:off x="2047713" y="256700"/>
            <a:ext cx="5048575" cy="4207150"/>
          </a:xfrm>
          <a:prstGeom prst="rect">
            <a:avLst/>
          </a:prstGeom>
          <a:noFill/>
          <a:ln>
            <a:noFill/>
          </a:ln>
        </p:spPr>
      </p:pic>
      <p:sp>
        <p:nvSpPr>
          <p:cNvPr id="147" name="Shape 147"/>
          <p:cNvSpPr txBox="1"/>
          <p:nvPr/>
        </p:nvSpPr>
        <p:spPr>
          <a:xfrm>
            <a:off x="0" y="4863325"/>
            <a:ext cx="7902000" cy="28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https://drawception.com/player/686396/3slimy5me/</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Dev</a:t>
            </a:r>
            <a:r>
              <a:rPr lang="en-GB"/>
              <a:t>SecOps</a:t>
            </a:r>
            <a:endParaRPr/>
          </a:p>
        </p:txBody>
      </p:sp>
      <p:sp>
        <p:nvSpPr>
          <p:cNvPr id="379" name="Shape 379"/>
          <p:cNvSpPr txBox="1"/>
          <p:nvPr/>
        </p:nvSpPr>
        <p:spPr>
          <a:xfrm>
            <a:off x="311700" y="2176800"/>
            <a:ext cx="4012800" cy="789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4000"/>
              <a:t>Shift security left</a:t>
            </a:r>
            <a:endParaRPr sz="4000"/>
          </a:p>
        </p:txBody>
      </p:sp>
      <p:pic>
        <p:nvPicPr>
          <p:cNvPr id="380" name="Shape 380"/>
          <p:cNvPicPr preferRelativeResize="0"/>
          <p:nvPr/>
        </p:nvPicPr>
        <p:blipFill>
          <a:blip r:embed="rId3">
            <a:alphaModFix/>
          </a:blip>
          <a:stretch>
            <a:fillRect/>
          </a:stretch>
        </p:blipFill>
        <p:spPr>
          <a:xfrm>
            <a:off x="4475425" y="1611849"/>
            <a:ext cx="4453749" cy="2594000"/>
          </a:xfrm>
          <a:prstGeom prst="rect">
            <a:avLst/>
          </a:prstGeom>
          <a:noFill/>
          <a:ln>
            <a:noFill/>
          </a:ln>
        </p:spPr>
      </p:pic>
      <p:sp>
        <p:nvSpPr>
          <p:cNvPr id="381" name="Shape 381"/>
          <p:cNvSpPr txBox="1"/>
          <p:nvPr/>
        </p:nvSpPr>
        <p:spPr>
          <a:xfrm>
            <a:off x="0" y="4863300"/>
            <a:ext cx="8929200" cy="28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https://visegradpost.com/en/2017/11/01/the-eastring-pipeline-project-is-launched/</a:t>
            </a:r>
            <a:endParaRPr sz="1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218700" y="959100"/>
            <a:ext cx="8706600" cy="32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9600"/>
              <a:t>Shift security</a:t>
            </a:r>
            <a:endParaRPr sz="9600"/>
          </a:p>
          <a:p>
            <a:pPr indent="0" lvl="0" marL="0" rtl="0" algn="ctr">
              <a:spcBef>
                <a:spcPts val="0"/>
              </a:spcBef>
              <a:spcAft>
                <a:spcPts val="0"/>
              </a:spcAft>
              <a:buNone/>
            </a:pPr>
            <a:r>
              <a:rPr b="1" lang="en-GB" sz="9600"/>
              <a:t>thin</a:t>
            </a:r>
            <a:r>
              <a:rPr b="1" lang="en-GB" sz="9600"/>
              <a:t>king</a:t>
            </a:r>
            <a:r>
              <a:rPr lang="en-GB" sz="9600"/>
              <a:t> left</a:t>
            </a:r>
            <a:endParaRPr sz="9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graphicFrame>
        <p:nvGraphicFramePr>
          <p:cNvPr id="391" name="Shape 391"/>
          <p:cNvGraphicFramePr/>
          <p:nvPr/>
        </p:nvGraphicFramePr>
        <p:xfrm>
          <a:off x="295200" y="343250"/>
          <a:ext cx="3000000" cy="3000000"/>
        </p:xfrm>
        <a:graphic>
          <a:graphicData uri="http://schemas.openxmlformats.org/drawingml/2006/table">
            <a:tbl>
              <a:tblPr>
                <a:noFill/>
                <a:tableStyleId>{92800C6A-5EA3-4C41-948F-707CBDA8739A}</a:tableStyleId>
              </a:tblPr>
              <a:tblGrid>
                <a:gridCol w="2872750"/>
                <a:gridCol w="2872750"/>
                <a:gridCol w="2872750"/>
              </a:tblGrid>
              <a:tr h="970650">
                <a:tc>
                  <a:txBody>
                    <a:bodyPr>
                      <a:noAutofit/>
                    </a:bodyPr>
                    <a:lstStyle/>
                    <a:p>
                      <a:pPr indent="0" lvl="0" marL="0">
                        <a:spcBef>
                          <a:spcPts val="0"/>
                        </a:spcBef>
                        <a:spcAft>
                          <a:spcPts val="0"/>
                        </a:spcAft>
                        <a:buNone/>
                      </a:pPr>
                      <a:r>
                        <a:rPr b="1" lang="en-GB" sz="2400"/>
                        <a:t>Where we were</a:t>
                      </a:r>
                      <a:endParaRPr b="1"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GB" sz="2400"/>
                        <a:t>Where we are</a:t>
                      </a:r>
                      <a:endParaRPr b="1"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GB" sz="2400"/>
                        <a:t>Where we’re heading</a:t>
                      </a:r>
                      <a:endParaRPr b="1"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33775">
                <a:tc>
                  <a:txBody>
                    <a:bodyPr>
                      <a:noAutofit/>
                    </a:bodyPr>
                    <a:lstStyle/>
                    <a:p>
                      <a:pPr indent="0" lvl="0" marL="0">
                        <a:spcBef>
                          <a:spcPts val="0"/>
                        </a:spcBef>
                        <a:spcAft>
                          <a:spcPts val="0"/>
                        </a:spcAft>
                        <a:buNone/>
                      </a:pPr>
                      <a:r>
                        <a:rPr lang="en-GB" sz="2400"/>
                        <a:t>Department of “no”</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Isolated skills</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Unaligned from business needs</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Driven by tech</a:t>
                      </a:r>
                      <a:endParaRPr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GB" sz="2400"/>
                        <a:t>Security in the pipelines</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Security benefits of automation and cloud</a:t>
                      </a:r>
                      <a:endParaRPr sz="2400"/>
                    </a:p>
                    <a:p>
                      <a:pPr indent="0" lvl="0" marL="0">
                        <a:spcBef>
                          <a:spcPts val="0"/>
                        </a:spcBef>
                        <a:spcAft>
                          <a:spcPts val="0"/>
                        </a:spcAft>
                        <a:buNone/>
                      </a:pPr>
                      <a:r>
                        <a:t/>
                      </a:r>
                      <a:endParaRPr sz="2400"/>
                    </a:p>
                    <a:p>
                      <a:pPr indent="0" lvl="0" marL="0">
                        <a:spcBef>
                          <a:spcPts val="0"/>
                        </a:spcBef>
                        <a:spcAft>
                          <a:spcPts val="0"/>
                        </a:spcAft>
                        <a:buNone/>
                      </a:pPr>
                      <a:r>
                        <a:t/>
                      </a:r>
                      <a:endParaRPr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GB" sz="2400"/>
                        <a:t>Engagement</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Education</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Empowerment</a:t>
                      </a:r>
                      <a:endParaRPr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Bug b</a:t>
            </a:r>
            <a:r>
              <a:rPr lang="en-GB"/>
              <a:t>ounties </a:t>
            </a:r>
            <a:endParaRPr/>
          </a:p>
        </p:txBody>
      </p:sp>
      <p:sp>
        <p:nvSpPr>
          <p:cNvPr id="397" name="Shape 397"/>
          <p:cNvSpPr txBox="1"/>
          <p:nvPr/>
        </p:nvSpPr>
        <p:spPr>
          <a:xfrm>
            <a:off x="311693" y="5143505"/>
            <a:ext cx="7315200" cy="85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Speaking to tester</a:t>
            </a:r>
            <a:endParaRPr/>
          </a:p>
        </p:txBody>
      </p:sp>
      <p:pic>
        <p:nvPicPr>
          <p:cNvPr id="398" name="Shape 398"/>
          <p:cNvPicPr preferRelativeResize="0"/>
          <p:nvPr/>
        </p:nvPicPr>
        <p:blipFill>
          <a:blip r:embed="rId3">
            <a:alphaModFix/>
          </a:blip>
          <a:stretch>
            <a:fillRect/>
          </a:stretch>
        </p:blipFill>
        <p:spPr>
          <a:xfrm>
            <a:off x="914401" y="1403327"/>
            <a:ext cx="7315199" cy="3354560"/>
          </a:xfrm>
          <a:prstGeom prst="rect">
            <a:avLst/>
          </a:prstGeom>
          <a:noFill/>
          <a:ln>
            <a:noFill/>
          </a:ln>
        </p:spPr>
      </p:pic>
      <p:sp>
        <p:nvSpPr>
          <p:cNvPr id="399" name="Shape 399"/>
          <p:cNvSpPr txBox="1"/>
          <p:nvPr/>
        </p:nvSpPr>
        <p:spPr>
          <a:xfrm>
            <a:off x="0" y="4851000"/>
            <a:ext cx="88344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https://www.matrixfans.net/interview-with-darrin-prescott-stunt-double-agent-smith-from-the-matrix-reloaded-and-revolutions-2003/</a:t>
            </a:r>
            <a:endParaRPr sz="11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Security ch</a:t>
            </a:r>
            <a:r>
              <a:rPr lang="en-GB"/>
              <a:t>ampions </a:t>
            </a:r>
            <a:endParaRPr/>
          </a:p>
        </p:txBody>
      </p:sp>
      <p:sp>
        <p:nvSpPr>
          <p:cNvPr id="405" name="Shape 405"/>
          <p:cNvSpPr txBox="1"/>
          <p:nvPr/>
        </p:nvSpPr>
        <p:spPr>
          <a:xfrm>
            <a:off x="0" y="4834600"/>
            <a:ext cx="9144000" cy="30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1100">
                <a:solidFill>
                  <a:schemeClr val="dk1"/>
                </a:solidFill>
              </a:rPr>
              <a:t>https://www.mmamania.com/2017/12/6/16743010/despite-ufc-getting-into-boxing-holly-holm-has-no-desire-return-sweet-science-mma</a:t>
            </a:r>
            <a:endParaRPr sz="1100">
              <a:solidFill>
                <a:schemeClr val="dk1"/>
              </a:solidFill>
            </a:endParaRPr>
          </a:p>
        </p:txBody>
      </p:sp>
      <p:pic>
        <p:nvPicPr>
          <p:cNvPr id="406" name="Shape 406"/>
          <p:cNvPicPr preferRelativeResize="0"/>
          <p:nvPr/>
        </p:nvPicPr>
        <p:blipFill>
          <a:blip r:embed="rId3">
            <a:alphaModFix/>
          </a:blip>
          <a:stretch>
            <a:fillRect/>
          </a:stretch>
        </p:blipFill>
        <p:spPr>
          <a:xfrm>
            <a:off x="1964950" y="1222495"/>
            <a:ext cx="5214099" cy="34760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Threat modeling</a:t>
            </a:r>
            <a:endParaRPr/>
          </a:p>
        </p:txBody>
      </p:sp>
      <p:pic>
        <p:nvPicPr>
          <p:cNvPr id="412" name="Shape 412"/>
          <p:cNvPicPr preferRelativeResize="0"/>
          <p:nvPr/>
        </p:nvPicPr>
        <p:blipFill>
          <a:blip r:embed="rId3">
            <a:alphaModFix/>
          </a:blip>
          <a:stretch>
            <a:fillRect/>
          </a:stretch>
        </p:blipFill>
        <p:spPr>
          <a:xfrm>
            <a:off x="2661513" y="1017725"/>
            <a:ext cx="3820975" cy="3820975"/>
          </a:xfrm>
          <a:prstGeom prst="rect">
            <a:avLst/>
          </a:prstGeom>
          <a:noFill/>
          <a:ln>
            <a:noFill/>
          </a:ln>
        </p:spPr>
      </p:pic>
      <p:sp>
        <p:nvSpPr>
          <p:cNvPr id="413" name="Shape 413"/>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https://www.everythingwingchun.com/WING-CHUN-DUMMY-Warrior-Compact-Wall-Mounted-p/myj-wma-compact.htm</a:t>
            </a:r>
            <a:endParaRPr sz="11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It’s easy, you already do it...</a:t>
            </a:r>
            <a:endParaRPr/>
          </a:p>
        </p:txBody>
      </p:sp>
      <p:pic>
        <p:nvPicPr>
          <p:cNvPr id="419" name="Shape 419"/>
          <p:cNvPicPr preferRelativeResize="0"/>
          <p:nvPr/>
        </p:nvPicPr>
        <p:blipFill>
          <a:blip r:embed="rId3">
            <a:alphaModFix/>
          </a:blip>
          <a:stretch>
            <a:fillRect/>
          </a:stretch>
        </p:blipFill>
        <p:spPr>
          <a:xfrm>
            <a:off x="1805225" y="1098592"/>
            <a:ext cx="5533551" cy="3689026"/>
          </a:xfrm>
          <a:prstGeom prst="rect">
            <a:avLst/>
          </a:prstGeom>
          <a:noFill/>
          <a:ln>
            <a:noFill/>
          </a:ln>
        </p:spPr>
      </p:pic>
      <p:sp>
        <p:nvSpPr>
          <p:cNvPr id="420" name="Shape 420"/>
          <p:cNvSpPr txBox="1"/>
          <p:nvPr/>
        </p:nvSpPr>
        <p:spPr>
          <a:xfrm>
            <a:off x="0" y="4868500"/>
            <a:ext cx="65085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https://pxhere.com/en/photo/722219</a:t>
            </a:r>
            <a:endParaRPr sz="11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Why threat model?</a:t>
            </a:r>
            <a:endParaRPr/>
          </a:p>
        </p:txBody>
      </p:sp>
      <p:sp>
        <p:nvSpPr>
          <p:cNvPr id="426" name="Shape 426"/>
          <p:cNvSpPr txBox="1"/>
          <p:nvPr/>
        </p:nvSpPr>
        <p:spPr>
          <a:xfrm>
            <a:off x="281100" y="1349275"/>
            <a:ext cx="8581800" cy="3018300"/>
          </a:xfrm>
          <a:prstGeom prst="rect">
            <a:avLst/>
          </a:prstGeom>
          <a:noFill/>
          <a:ln>
            <a:noFill/>
          </a:ln>
        </p:spPr>
        <p:txBody>
          <a:bodyPr anchorCtr="0" anchor="t" bIns="91425" lIns="91425" spcFirstLastPara="1" rIns="91425" wrap="square" tIns="91425">
            <a:noAutofit/>
          </a:bodyPr>
          <a:lstStyle/>
          <a:p>
            <a:pPr indent="-381000" lvl="0" marL="457200" rtl="0">
              <a:lnSpc>
                <a:spcPct val="100000"/>
              </a:lnSpc>
              <a:spcBef>
                <a:spcPts val="0"/>
              </a:spcBef>
              <a:spcAft>
                <a:spcPts val="0"/>
              </a:spcAft>
              <a:buSzPts val="2400"/>
              <a:buChar char="●"/>
            </a:pPr>
            <a:r>
              <a:rPr lang="en-GB" sz="2400"/>
              <a:t>Find security issues sooner and cheaper - help to deliver on time and in scope</a:t>
            </a:r>
            <a:endParaRPr sz="2400"/>
          </a:p>
          <a:p>
            <a:pPr indent="-381000" lvl="0" marL="457200" rtl="0">
              <a:lnSpc>
                <a:spcPct val="100000"/>
              </a:lnSpc>
              <a:spcBef>
                <a:spcPts val="1000"/>
              </a:spcBef>
              <a:spcAft>
                <a:spcPts val="0"/>
              </a:spcAft>
              <a:buSzPts val="2400"/>
              <a:buChar char="●"/>
            </a:pPr>
            <a:r>
              <a:rPr lang="en-GB" sz="2400"/>
              <a:t>Even for production systems, find and fix threats before the hackers find them</a:t>
            </a:r>
            <a:endParaRPr sz="2400"/>
          </a:p>
          <a:p>
            <a:pPr indent="-381000" lvl="0" marL="457200" rtl="0">
              <a:lnSpc>
                <a:spcPct val="100000"/>
              </a:lnSpc>
              <a:spcBef>
                <a:spcPts val="1000"/>
              </a:spcBef>
              <a:spcAft>
                <a:spcPts val="0"/>
              </a:spcAft>
              <a:buSzPts val="2400"/>
              <a:buChar char="●"/>
            </a:pPr>
            <a:r>
              <a:rPr lang="en-GB" sz="2400"/>
              <a:t>Puts controls into context, help prioritise investment</a:t>
            </a:r>
            <a:endParaRPr sz="2400"/>
          </a:p>
          <a:p>
            <a:pPr indent="-381000" lvl="0" marL="457200" rtl="0">
              <a:spcBef>
                <a:spcPts val="1000"/>
              </a:spcBef>
              <a:spcAft>
                <a:spcPts val="1000"/>
              </a:spcAft>
              <a:buClr>
                <a:schemeClr val="dk1"/>
              </a:buClr>
              <a:buSzPts val="2400"/>
              <a:buChar char="●"/>
            </a:pPr>
            <a:r>
              <a:rPr lang="en-GB" sz="2400">
                <a:solidFill>
                  <a:schemeClr val="dk1"/>
                </a:solidFill>
              </a:rPr>
              <a:t>Brings security closer to other teams</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Shape 4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So why aren</a:t>
            </a:r>
            <a:r>
              <a:rPr lang="en-GB"/>
              <a:t>'t more people doing it?</a:t>
            </a:r>
            <a:endParaRPr/>
          </a:p>
        </p:txBody>
      </p:sp>
      <p:sp>
        <p:nvSpPr>
          <p:cNvPr id="432" name="Shape 432"/>
          <p:cNvSpPr txBox="1"/>
          <p:nvPr/>
        </p:nvSpPr>
        <p:spPr>
          <a:xfrm>
            <a:off x="1529400" y="2139500"/>
            <a:ext cx="6085200" cy="138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600"/>
              <a:t>WARNING: This next section contains wild speculation ;)</a:t>
            </a:r>
            <a:endParaRPr sz="3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ph idx="1" type="body"/>
          </p:nvPr>
        </p:nvSpPr>
        <p:spPr>
          <a:xfrm>
            <a:off x="297325" y="1229262"/>
            <a:ext cx="2418000" cy="229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000000"/>
                </a:solidFill>
              </a:rPr>
              <a:t>Not a blinky box you can buy, install and ignore</a:t>
            </a:r>
            <a:endParaRPr sz="3000">
              <a:solidFill>
                <a:srgbClr val="000000"/>
              </a:solidFill>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438" name="Shape 438"/>
          <p:cNvPicPr preferRelativeResize="0"/>
          <p:nvPr/>
        </p:nvPicPr>
        <p:blipFill>
          <a:blip r:embed="rId3">
            <a:alphaModFix/>
          </a:blip>
          <a:stretch>
            <a:fillRect/>
          </a:stretch>
        </p:blipFill>
        <p:spPr>
          <a:xfrm>
            <a:off x="2854850" y="715688"/>
            <a:ext cx="5905500" cy="3324225"/>
          </a:xfrm>
          <a:prstGeom prst="rect">
            <a:avLst/>
          </a:prstGeom>
          <a:noFill/>
          <a:ln>
            <a:noFill/>
          </a:ln>
        </p:spPr>
      </p:pic>
      <p:sp>
        <p:nvSpPr>
          <p:cNvPr id="439" name="Shape 439"/>
          <p:cNvSpPr txBox="1"/>
          <p:nvPr/>
        </p:nvSpPr>
        <p:spPr>
          <a:xfrm>
            <a:off x="0" y="4827300"/>
            <a:ext cx="91440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http://www.itpro.co.uk/server/28801/dell-emc-gains-server-market-share-at-hpes-expense</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Shape 152"/>
          <p:cNvPicPr preferRelativeResize="0"/>
          <p:nvPr/>
        </p:nvPicPr>
        <p:blipFill>
          <a:blip r:embed="rId3">
            <a:alphaModFix/>
          </a:blip>
          <a:stretch>
            <a:fillRect/>
          </a:stretch>
        </p:blipFill>
        <p:spPr>
          <a:xfrm>
            <a:off x="1619250" y="152400"/>
            <a:ext cx="5905500" cy="4410075"/>
          </a:xfrm>
          <a:prstGeom prst="rect">
            <a:avLst/>
          </a:prstGeom>
          <a:noFill/>
          <a:ln>
            <a:noFill/>
          </a:ln>
        </p:spPr>
      </p:pic>
      <p:sp>
        <p:nvSpPr>
          <p:cNvPr id="153" name="Shape 153"/>
          <p:cNvSpPr txBox="1"/>
          <p:nvPr/>
        </p:nvSpPr>
        <p:spPr>
          <a:xfrm>
            <a:off x="-43100" y="4863325"/>
            <a:ext cx="83904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https://imgflip.com/memegenerator/Scared-Cat</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id="444" name="Shape 444"/>
          <p:cNvPicPr preferRelativeResize="0"/>
          <p:nvPr/>
        </p:nvPicPr>
        <p:blipFill>
          <a:blip r:embed="rId3">
            <a:alphaModFix/>
          </a:blip>
          <a:stretch>
            <a:fillRect/>
          </a:stretch>
        </p:blipFill>
        <p:spPr>
          <a:xfrm>
            <a:off x="1524000" y="285750"/>
            <a:ext cx="6096000" cy="4572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Shape 449"/>
          <p:cNvPicPr preferRelativeResize="0"/>
          <p:nvPr/>
        </p:nvPicPr>
        <p:blipFill>
          <a:blip r:embed="rId3">
            <a:alphaModFix/>
          </a:blip>
          <a:stretch>
            <a:fillRect/>
          </a:stretch>
        </p:blipFill>
        <p:spPr>
          <a:xfrm>
            <a:off x="3514350" y="885825"/>
            <a:ext cx="4886325" cy="3371850"/>
          </a:xfrm>
          <a:prstGeom prst="rect">
            <a:avLst/>
          </a:prstGeom>
          <a:noFill/>
          <a:ln>
            <a:noFill/>
          </a:ln>
        </p:spPr>
      </p:pic>
      <p:sp>
        <p:nvSpPr>
          <p:cNvPr id="450" name="Shape 450"/>
          <p:cNvSpPr txBox="1"/>
          <p:nvPr/>
        </p:nvSpPr>
        <p:spPr>
          <a:xfrm>
            <a:off x="280175" y="1246350"/>
            <a:ext cx="3110400" cy="26508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4800"/>
              <a:t>There are “other” priorities</a:t>
            </a:r>
            <a:endParaRPr sz="4800"/>
          </a:p>
        </p:txBody>
      </p:sp>
      <p:sp>
        <p:nvSpPr>
          <p:cNvPr id="451" name="Shape 451"/>
          <p:cNvSpPr txBox="1"/>
          <p:nvPr/>
        </p:nvSpPr>
        <p:spPr>
          <a:xfrm>
            <a:off x="0" y="4884900"/>
            <a:ext cx="9144000" cy="258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http://racehq.com/escaping-the-curse-of-the-sticky-note-man/</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nvSpPr>
        <p:spPr>
          <a:xfrm>
            <a:off x="459300" y="1016550"/>
            <a:ext cx="8225400" cy="3110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7200"/>
              <a:t>Start simple</a:t>
            </a:r>
            <a:endParaRPr sz="7200"/>
          </a:p>
          <a:p>
            <a:pPr indent="0" lvl="0" marL="0" algn="ctr">
              <a:spcBef>
                <a:spcPts val="0"/>
              </a:spcBef>
              <a:spcAft>
                <a:spcPts val="0"/>
              </a:spcAft>
              <a:buNone/>
            </a:pPr>
            <a:r>
              <a:rPr lang="en-GB" sz="7200"/>
              <a:t>Keep it lean</a:t>
            </a:r>
            <a:endParaRPr sz="7200"/>
          </a:p>
          <a:p>
            <a:pPr indent="0" lvl="0" marL="0" algn="ctr">
              <a:spcBef>
                <a:spcPts val="0"/>
              </a:spcBef>
              <a:spcAft>
                <a:spcPts val="0"/>
              </a:spcAft>
              <a:buNone/>
            </a:pPr>
            <a:r>
              <a:rPr lang="en-GB" sz="7200"/>
              <a:t>Learn &amp; adapt</a:t>
            </a:r>
            <a:endParaRPr sz="7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txBox="1"/>
          <p:nvPr>
            <p:ph type="title"/>
          </p:nvPr>
        </p:nvSpPr>
        <p:spPr>
          <a:xfrm>
            <a:off x="311700" y="445025"/>
            <a:ext cx="8520600" cy="4037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Threat Modeling ecosystem is growing.</a:t>
            </a:r>
            <a:endParaRPr/>
          </a:p>
          <a:p>
            <a:pPr indent="0" lvl="0" marL="0">
              <a:spcBef>
                <a:spcPts val="0"/>
              </a:spcBef>
              <a:spcAft>
                <a:spcPts val="0"/>
              </a:spcAft>
              <a:buNone/>
            </a:pPr>
            <a:r>
              <a:t/>
            </a:r>
            <a:endParaRPr/>
          </a:p>
          <a:p>
            <a:pPr indent="0" lvl="0" marL="0">
              <a:spcBef>
                <a:spcPts val="0"/>
              </a:spcBef>
              <a:spcAft>
                <a:spcPts val="0"/>
              </a:spcAft>
              <a:buNone/>
            </a:pPr>
            <a:r>
              <a:rPr lang="en-GB"/>
              <a:t>There are increasing numbers of open source projects, commercial tools, approaches &amp; methodologies, and more varied applications and use cases.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pic>
        <p:nvPicPr>
          <p:cNvPr id="466" name="Shape 466"/>
          <p:cNvPicPr preferRelativeResize="0"/>
          <p:nvPr/>
        </p:nvPicPr>
        <p:blipFill>
          <a:blip r:embed="rId3">
            <a:alphaModFix/>
          </a:blip>
          <a:stretch>
            <a:fillRect/>
          </a:stretch>
        </p:blipFill>
        <p:spPr>
          <a:xfrm>
            <a:off x="1524000" y="123675"/>
            <a:ext cx="6096000" cy="4572000"/>
          </a:xfrm>
          <a:prstGeom prst="rect">
            <a:avLst/>
          </a:prstGeom>
          <a:noFill/>
          <a:ln>
            <a:noFill/>
          </a:ln>
        </p:spPr>
      </p:pic>
      <p:sp>
        <p:nvSpPr>
          <p:cNvPr id="467" name="Shape 467"/>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https://www.boston.com/weather/weather/2012/07/17/very_hot_today_cooling_trend_b</a:t>
            </a:r>
            <a:endParaRPr sz="1100"/>
          </a:p>
        </p:txBody>
      </p:sp>
      <p:sp>
        <p:nvSpPr>
          <p:cNvPr id="468" name="Shape 468"/>
          <p:cNvSpPr/>
          <p:nvPr/>
        </p:nvSpPr>
        <p:spPr>
          <a:xfrm>
            <a:off x="1716900" y="107750"/>
            <a:ext cx="3555900" cy="309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9" name="Shape 469"/>
          <p:cNvSpPr txBox="1"/>
          <p:nvPr/>
        </p:nvSpPr>
        <p:spPr>
          <a:xfrm>
            <a:off x="1860575" y="21650"/>
            <a:ext cx="3081900" cy="48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1800"/>
              <a:t>Threat Modeling Forecast</a:t>
            </a:r>
            <a:endParaRPr b="1" sz="1800"/>
          </a:p>
        </p:txBody>
      </p:sp>
      <p:sp>
        <p:nvSpPr>
          <p:cNvPr id="470" name="Shape 470"/>
          <p:cNvSpPr/>
          <p:nvPr/>
        </p:nvSpPr>
        <p:spPr>
          <a:xfrm>
            <a:off x="4015675" y="19611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GB" sz="1800">
                <a:solidFill>
                  <a:srgbClr val="FFFF00"/>
                </a:solidFill>
              </a:rPr>
              <a:t>HOT</a:t>
            </a:r>
            <a:endParaRPr b="1" sz="1800">
              <a:solidFill>
                <a:srgbClr val="FFFF00"/>
              </a:solidFill>
            </a:endParaRPr>
          </a:p>
        </p:txBody>
      </p:sp>
      <p:sp>
        <p:nvSpPr>
          <p:cNvPr id="471" name="Shape 471"/>
          <p:cNvSpPr/>
          <p:nvPr/>
        </p:nvSpPr>
        <p:spPr>
          <a:xfrm>
            <a:off x="6308800" y="1747175"/>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
        <p:nvSpPr>
          <p:cNvPr id="472" name="Shape 472"/>
          <p:cNvSpPr/>
          <p:nvPr/>
        </p:nvSpPr>
        <p:spPr>
          <a:xfrm>
            <a:off x="6375000" y="9872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
        <p:nvSpPr>
          <p:cNvPr id="473" name="Shape 473"/>
          <p:cNvSpPr/>
          <p:nvPr/>
        </p:nvSpPr>
        <p:spPr>
          <a:xfrm>
            <a:off x="2375250" y="9872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Shape 478"/>
          <p:cNvSpPr txBox="1"/>
          <p:nvPr/>
        </p:nvSpPr>
        <p:spPr>
          <a:xfrm>
            <a:off x="3373951" y="1902128"/>
            <a:ext cx="4329900" cy="14289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23346B"/>
              </a:buClr>
              <a:buSzPts val="4100"/>
              <a:buFont typeface="Roboto"/>
              <a:buNone/>
            </a:pPr>
            <a:r>
              <a:rPr b="1" lang="en-GB" sz="4100">
                <a:solidFill>
                  <a:srgbClr val="23346B"/>
                </a:solidFill>
                <a:latin typeface="Roboto"/>
                <a:ea typeface="Roboto"/>
                <a:cs typeface="Roboto"/>
                <a:sym typeface="Roboto"/>
              </a:rPr>
              <a:t>Threat Modeling</a:t>
            </a:r>
            <a:endParaRPr b="1" sz="4100">
              <a:solidFill>
                <a:srgbClr val="23346B"/>
              </a:solidFill>
              <a:latin typeface="Roboto"/>
              <a:ea typeface="Roboto"/>
              <a:cs typeface="Roboto"/>
              <a:sym typeface="Roboto"/>
            </a:endParaRPr>
          </a:p>
          <a:p>
            <a:pPr indent="0" lvl="0" marL="0" marR="0" rtl="0" algn="ctr">
              <a:lnSpc>
                <a:spcPct val="90000"/>
              </a:lnSpc>
              <a:spcBef>
                <a:spcPts val="0"/>
              </a:spcBef>
              <a:spcAft>
                <a:spcPts val="0"/>
              </a:spcAft>
              <a:buClr>
                <a:srgbClr val="23346B"/>
              </a:buClr>
              <a:buSzPts val="4100"/>
              <a:buFont typeface="Roboto"/>
              <a:buNone/>
            </a:pPr>
            <a:r>
              <a:rPr b="1" lang="en-GB" sz="4100">
                <a:solidFill>
                  <a:srgbClr val="23346B"/>
                </a:solidFill>
                <a:latin typeface="Roboto"/>
                <a:ea typeface="Roboto"/>
                <a:cs typeface="Roboto"/>
                <a:sym typeface="Roboto"/>
              </a:rPr>
              <a:t>Walk-through</a:t>
            </a:r>
            <a:endParaRPr b="1" sz="4100">
              <a:solidFill>
                <a:srgbClr val="23346B"/>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This is Mark. He’s a developer.</a:t>
            </a:r>
            <a:endParaRPr/>
          </a:p>
        </p:txBody>
      </p:sp>
      <p:pic>
        <p:nvPicPr>
          <p:cNvPr id="484" name="Shape 484"/>
          <p:cNvPicPr preferRelativeResize="0"/>
          <p:nvPr/>
        </p:nvPicPr>
        <p:blipFill>
          <a:blip r:embed="rId3">
            <a:alphaModFix/>
          </a:blip>
          <a:stretch>
            <a:fillRect/>
          </a:stretch>
        </p:blipFill>
        <p:spPr>
          <a:xfrm>
            <a:off x="152400" y="1170125"/>
            <a:ext cx="2865731" cy="3820975"/>
          </a:xfrm>
          <a:prstGeom prst="rect">
            <a:avLst/>
          </a:prstGeom>
          <a:noFill/>
          <a:ln>
            <a:noFill/>
          </a:ln>
        </p:spPr>
      </p:pic>
      <p:sp>
        <p:nvSpPr>
          <p:cNvPr id="485" name="Shape 485"/>
          <p:cNvSpPr txBox="1"/>
          <p:nvPr/>
        </p:nvSpPr>
        <p:spPr>
          <a:xfrm>
            <a:off x="3445717" y="1619015"/>
            <a:ext cx="5290500" cy="292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Profile</a:t>
            </a:r>
            <a:endParaRPr sz="2400"/>
          </a:p>
          <a:p>
            <a:pPr indent="0" lvl="0" marL="0">
              <a:spcBef>
                <a:spcPts val="0"/>
              </a:spcBef>
              <a:spcAft>
                <a:spcPts val="0"/>
              </a:spcAft>
              <a:buNone/>
            </a:pPr>
            <a:r>
              <a:t/>
            </a:r>
            <a:endParaRPr/>
          </a:p>
          <a:p>
            <a:pPr indent="-342900" lvl="0" marL="457200" rtl="0">
              <a:spcBef>
                <a:spcPts val="0"/>
              </a:spcBef>
              <a:spcAft>
                <a:spcPts val="0"/>
              </a:spcAft>
              <a:buSzPts val="1800"/>
              <a:buChar char="●"/>
            </a:pPr>
            <a:r>
              <a:rPr lang="en-GB" sz="1800"/>
              <a:t>Working to tight deadlines</a:t>
            </a:r>
            <a:endParaRPr sz="1800"/>
          </a:p>
          <a:p>
            <a:pPr indent="-342900" lvl="0" marL="457200" rtl="0">
              <a:spcBef>
                <a:spcPts val="0"/>
              </a:spcBef>
              <a:spcAft>
                <a:spcPts val="0"/>
              </a:spcAft>
              <a:buSzPts val="1800"/>
              <a:buChar char="●"/>
            </a:pPr>
            <a:r>
              <a:rPr lang="en-GB" sz="1800"/>
              <a:t>Needs to get something working asap</a:t>
            </a:r>
            <a:endParaRPr sz="1800"/>
          </a:p>
          <a:p>
            <a:pPr indent="-342900" lvl="0" marL="457200" rtl="0">
              <a:spcBef>
                <a:spcPts val="0"/>
              </a:spcBef>
              <a:spcAft>
                <a:spcPts val="0"/>
              </a:spcAft>
              <a:buSzPts val="1800"/>
              <a:buChar char="●"/>
            </a:pPr>
            <a:r>
              <a:rPr lang="en-GB" sz="1800"/>
              <a:t>Will have to support services once live</a:t>
            </a:r>
            <a:endParaRPr sz="1800"/>
          </a:p>
          <a:p>
            <a:pPr indent="-342900" lvl="0" marL="457200" rtl="0">
              <a:spcBef>
                <a:spcPts val="0"/>
              </a:spcBef>
              <a:spcAft>
                <a:spcPts val="0"/>
              </a:spcAft>
              <a:buSzPts val="1800"/>
              <a:buChar char="●"/>
            </a:pPr>
            <a:r>
              <a:rPr lang="en-GB" sz="1800"/>
              <a:t>Loves full-stack work</a:t>
            </a:r>
            <a:endParaRPr sz="1800"/>
          </a:p>
          <a:p>
            <a:pPr indent="-342900" lvl="0" marL="457200" rtl="0">
              <a:spcBef>
                <a:spcPts val="0"/>
              </a:spcBef>
              <a:spcAft>
                <a:spcPts val="0"/>
              </a:spcAft>
              <a:buSzPts val="1800"/>
              <a:buChar char="●"/>
            </a:pPr>
            <a:r>
              <a:rPr lang="en-GB" sz="1800"/>
              <a:t>New to cloud</a:t>
            </a:r>
            <a:endParaRPr sz="1800"/>
          </a:p>
          <a:p>
            <a:pPr indent="-342900" lvl="0" marL="457200" rtl="0">
              <a:spcBef>
                <a:spcPts val="0"/>
              </a:spcBef>
              <a:spcAft>
                <a:spcPts val="0"/>
              </a:spcAft>
              <a:buSzPts val="1800"/>
              <a:buChar char="●"/>
            </a:pPr>
            <a:r>
              <a:rPr lang="en-GB" sz="1800"/>
              <a:t>Always considers end users, accessibility champion</a:t>
            </a:r>
            <a:endParaRPr sz="1800"/>
          </a:p>
        </p:txBody>
      </p:sp>
      <p:sp>
        <p:nvSpPr>
          <p:cNvPr id="486" name="Shape 486"/>
          <p:cNvSpPr txBox="1"/>
          <p:nvPr/>
        </p:nvSpPr>
        <p:spPr>
          <a:xfrm>
            <a:off x="6263400" y="4748400"/>
            <a:ext cx="2880600" cy="39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Image credit: Rebecca Manning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Shape 4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Mark’s task</a:t>
            </a:r>
            <a:endParaRPr/>
          </a:p>
        </p:txBody>
      </p:sp>
      <p:sp>
        <p:nvSpPr>
          <p:cNvPr id="492" name="Shape 492"/>
          <p:cNvSpPr txBox="1"/>
          <p:nvPr/>
        </p:nvSpPr>
        <p:spPr>
          <a:xfrm>
            <a:off x="409475" y="1156575"/>
            <a:ext cx="8196600" cy="387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434343"/>
                </a:solidFill>
                <a:latin typeface="Consolas"/>
                <a:ea typeface="Consolas"/>
                <a:cs typeface="Consolas"/>
                <a:sym typeface="Consolas"/>
              </a:rPr>
              <a:t>Feature:</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In order to ensure the quality of 3rd-party data submissions</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As a business analyst</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I want a data parsing and validation engine</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Requirements:</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Web-based API to replace existing system</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Validate subset of the data against our 3rd-party partner</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Transform and scrub data where needed</a:t>
            </a:r>
            <a:endParaRPr sz="1800">
              <a:solidFill>
                <a:srgbClr val="434343"/>
              </a:solidFill>
              <a:latin typeface="Consolas"/>
              <a:ea typeface="Consolas"/>
              <a:cs typeface="Consolas"/>
              <a:sym typeface="Consolas"/>
            </a:endParaRPr>
          </a:p>
          <a:p>
            <a:pPr indent="-342900" lvl="0" marL="45720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Write processed data objects to S3 so new backend process can pick them up</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a:solidFill>
                  <a:srgbClr val="434343"/>
                </a:solidFill>
              </a:rPr>
              <a:t>  </a:t>
            </a:r>
            <a:endParaRPr>
              <a:solidFill>
                <a:srgbClr val="434343"/>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pic>
        <p:nvPicPr>
          <p:cNvPr id="497" name="Shape 497"/>
          <p:cNvPicPr preferRelativeResize="0"/>
          <p:nvPr/>
        </p:nvPicPr>
        <p:blipFill>
          <a:blip r:embed="rId3">
            <a:alphaModFix/>
          </a:blip>
          <a:stretch>
            <a:fillRect/>
          </a:stretch>
        </p:blipFill>
        <p:spPr>
          <a:xfrm>
            <a:off x="1818687" y="110300"/>
            <a:ext cx="5506626" cy="49229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pic>
        <p:nvPicPr>
          <p:cNvPr id="502" name="Shape 502"/>
          <p:cNvPicPr preferRelativeResize="0"/>
          <p:nvPr/>
        </p:nvPicPr>
        <p:blipFill>
          <a:blip r:embed="rId3">
            <a:alphaModFix/>
          </a:blip>
          <a:stretch>
            <a:fillRect/>
          </a:stretch>
        </p:blipFill>
        <p:spPr>
          <a:xfrm>
            <a:off x="159575" y="661262"/>
            <a:ext cx="2865731" cy="3820975"/>
          </a:xfrm>
          <a:prstGeom prst="rect">
            <a:avLst/>
          </a:prstGeom>
          <a:noFill/>
          <a:ln>
            <a:noFill/>
          </a:ln>
        </p:spPr>
      </p:pic>
      <p:sp>
        <p:nvSpPr>
          <p:cNvPr id="503" name="Shape 503"/>
          <p:cNvSpPr/>
          <p:nvPr/>
        </p:nvSpPr>
        <p:spPr>
          <a:xfrm>
            <a:off x="3290100" y="409475"/>
            <a:ext cx="5028600" cy="1501500"/>
          </a:xfrm>
          <a:prstGeom prst="wedgeRoundRectCallout">
            <a:avLst>
              <a:gd fmla="val -57278" name="adj1"/>
              <a:gd fmla="val 844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GB" sz="1800"/>
              <a:t>Hey Tara. Would you mind taking a look at this design with me? I’d love to know whether I’m missing any key operational things.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Shape 158"/>
          <p:cNvPicPr preferRelativeResize="0"/>
          <p:nvPr/>
        </p:nvPicPr>
        <p:blipFill>
          <a:blip r:embed="rId3">
            <a:alphaModFix/>
          </a:blip>
          <a:stretch>
            <a:fillRect/>
          </a:stretch>
        </p:blipFill>
        <p:spPr>
          <a:xfrm>
            <a:off x="1527075" y="114125"/>
            <a:ext cx="6089849" cy="4454675"/>
          </a:xfrm>
          <a:prstGeom prst="rect">
            <a:avLst/>
          </a:prstGeom>
          <a:noFill/>
          <a:ln>
            <a:noFill/>
          </a:ln>
        </p:spPr>
      </p:pic>
      <p:sp>
        <p:nvSpPr>
          <p:cNvPr id="159" name="Shape 159"/>
          <p:cNvSpPr txBox="1"/>
          <p:nvPr/>
        </p:nvSpPr>
        <p:spPr>
          <a:xfrm>
            <a:off x="0" y="4856100"/>
            <a:ext cx="3000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https://ourworldindata.org/internet</a:t>
            </a:r>
            <a:endParaRPr sz="11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Shape 5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This is Tara. She’s an operations engineer.</a:t>
            </a:r>
            <a:endParaRPr/>
          </a:p>
        </p:txBody>
      </p:sp>
      <p:sp>
        <p:nvSpPr>
          <p:cNvPr id="509" name="Shape 509"/>
          <p:cNvSpPr txBox="1"/>
          <p:nvPr/>
        </p:nvSpPr>
        <p:spPr>
          <a:xfrm>
            <a:off x="311700" y="1570540"/>
            <a:ext cx="4616400" cy="327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Profile</a:t>
            </a:r>
            <a:endParaRPr sz="2400"/>
          </a:p>
          <a:p>
            <a:pPr indent="0" lvl="0" marL="0">
              <a:spcBef>
                <a:spcPts val="0"/>
              </a:spcBef>
              <a:spcAft>
                <a:spcPts val="0"/>
              </a:spcAft>
              <a:buNone/>
            </a:pPr>
            <a:r>
              <a:t/>
            </a:r>
            <a:endParaRPr/>
          </a:p>
          <a:p>
            <a:pPr indent="-342900" lvl="0" marL="457200" rtl="0">
              <a:spcBef>
                <a:spcPts val="0"/>
              </a:spcBef>
              <a:spcAft>
                <a:spcPts val="0"/>
              </a:spcAft>
              <a:buSzPts val="1800"/>
              <a:buChar char="●"/>
            </a:pPr>
            <a:r>
              <a:rPr lang="en-GB" sz="1800"/>
              <a:t>Loves metrics </a:t>
            </a:r>
            <a:r>
              <a:rPr lang="en-GB" sz="1800"/>
              <a:t>and graphs</a:t>
            </a:r>
            <a:endParaRPr sz="1800"/>
          </a:p>
          <a:p>
            <a:pPr indent="-342900" lvl="0" marL="457200" rtl="0">
              <a:spcBef>
                <a:spcPts val="0"/>
              </a:spcBef>
              <a:spcAft>
                <a:spcPts val="0"/>
              </a:spcAft>
              <a:buSzPts val="1800"/>
              <a:buChar char="●"/>
            </a:pPr>
            <a:r>
              <a:rPr lang="en-GB" sz="1800"/>
              <a:t>Big fan of IaC and config management</a:t>
            </a:r>
            <a:endParaRPr sz="1800"/>
          </a:p>
          <a:p>
            <a:pPr indent="-342900" lvl="0" marL="457200" rtl="0">
              <a:spcBef>
                <a:spcPts val="0"/>
              </a:spcBef>
              <a:spcAft>
                <a:spcPts val="0"/>
              </a:spcAft>
              <a:buClr>
                <a:schemeClr val="dk1"/>
              </a:buClr>
              <a:buSzPts val="1800"/>
              <a:buChar char="●"/>
            </a:pPr>
            <a:r>
              <a:rPr lang="en-GB" sz="1800">
                <a:solidFill>
                  <a:schemeClr val="dk1"/>
                </a:solidFill>
              </a:rPr>
              <a:t>Works closely with devs, helping them to automate deployments etc.</a:t>
            </a:r>
            <a:endParaRPr sz="1800"/>
          </a:p>
          <a:p>
            <a:pPr indent="-342900" lvl="0" marL="457200" rtl="0">
              <a:spcBef>
                <a:spcPts val="0"/>
              </a:spcBef>
              <a:spcAft>
                <a:spcPts val="0"/>
              </a:spcAft>
              <a:buSzPts val="1800"/>
              <a:buChar char="●"/>
            </a:pPr>
            <a:r>
              <a:rPr lang="en-GB" sz="1800"/>
              <a:t>Believes containers are the future </a:t>
            </a:r>
            <a:endParaRPr sz="1800"/>
          </a:p>
          <a:p>
            <a:pPr indent="-342900" lvl="0" marL="457200" rtl="0">
              <a:spcBef>
                <a:spcPts val="0"/>
              </a:spcBef>
              <a:spcAft>
                <a:spcPts val="0"/>
              </a:spcAft>
              <a:buSzPts val="1800"/>
              <a:buChar char="●"/>
            </a:pPr>
            <a:r>
              <a:rPr lang="en-GB" sz="1800"/>
              <a:t>Moto is “Fail fast, fail often”</a:t>
            </a:r>
            <a:endParaRPr/>
          </a:p>
        </p:txBody>
      </p:sp>
      <p:pic>
        <p:nvPicPr>
          <p:cNvPr id="510" name="Shape 510"/>
          <p:cNvPicPr preferRelativeResize="0"/>
          <p:nvPr/>
        </p:nvPicPr>
        <p:blipFill>
          <a:blip r:embed="rId3">
            <a:alphaModFix/>
          </a:blip>
          <a:stretch>
            <a:fillRect/>
          </a:stretch>
        </p:blipFill>
        <p:spPr>
          <a:xfrm>
            <a:off x="5870700" y="1119850"/>
            <a:ext cx="2863744" cy="3820977"/>
          </a:xfrm>
          <a:prstGeom prst="rect">
            <a:avLst/>
          </a:prstGeom>
          <a:noFill/>
          <a:ln>
            <a:noFill/>
          </a:ln>
        </p:spPr>
      </p:pic>
      <p:sp>
        <p:nvSpPr>
          <p:cNvPr id="511" name="Shape 511"/>
          <p:cNvSpPr txBox="1"/>
          <p:nvPr/>
        </p:nvSpPr>
        <p:spPr>
          <a:xfrm>
            <a:off x="0" y="4748400"/>
            <a:ext cx="2880600" cy="39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Image credit: Rebecca Manning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pic>
        <p:nvPicPr>
          <p:cNvPr id="516" name="Shape 516"/>
          <p:cNvPicPr preferRelativeResize="0"/>
          <p:nvPr/>
        </p:nvPicPr>
        <p:blipFill>
          <a:blip r:embed="rId3">
            <a:alphaModFix/>
          </a:blip>
          <a:stretch>
            <a:fillRect/>
          </a:stretch>
        </p:blipFill>
        <p:spPr>
          <a:xfrm>
            <a:off x="6966350" y="244250"/>
            <a:ext cx="2127276" cy="2838349"/>
          </a:xfrm>
          <a:prstGeom prst="rect">
            <a:avLst/>
          </a:prstGeom>
          <a:noFill/>
          <a:ln>
            <a:noFill/>
          </a:ln>
        </p:spPr>
      </p:pic>
      <p:sp>
        <p:nvSpPr>
          <p:cNvPr id="517" name="Shape 517"/>
          <p:cNvSpPr/>
          <p:nvPr/>
        </p:nvSpPr>
        <p:spPr>
          <a:xfrm>
            <a:off x="2422050" y="244250"/>
            <a:ext cx="4299900" cy="1041600"/>
          </a:xfrm>
          <a:prstGeom prst="wedgeRoundRectCallout">
            <a:avLst>
              <a:gd fmla="val 62575" name="adj1"/>
              <a:gd fmla="val 1620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This looks great Mark. How are you doing monitoring, logging and backups?</a:t>
            </a:r>
            <a:endParaRPr sz="1800"/>
          </a:p>
        </p:txBody>
      </p:sp>
      <p:pic>
        <p:nvPicPr>
          <p:cNvPr id="518" name="Shape 518"/>
          <p:cNvPicPr preferRelativeResize="0"/>
          <p:nvPr/>
        </p:nvPicPr>
        <p:blipFill>
          <a:blip r:embed="rId4">
            <a:alphaModFix/>
          </a:blip>
          <a:stretch>
            <a:fillRect/>
          </a:stretch>
        </p:blipFill>
        <p:spPr>
          <a:xfrm>
            <a:off x="166775" y="2305979"/>
            <a:ext cx="1977024" cy="2636050"/>
          </a:xfrm>
          <a:prstGeom prst="rect">
            <a:avLst/>
          </a:prstGeom>
          <a:noFill/>
          <a:ln>
            <a:noFill/>
          </a:ln>
        </p:spPr>
      </p:pic>
      <p:sp>
        <p:nvSpPr>
          <p:cNvPr id="519" name="Shape 519"/>
          <p:cNvSpPr/>
          <p:nvPr/>
        </p:nvSpPr>
        <p:spPr>
          <a:xfrm>
            <a:off x="2405125" y="1533138"/>
            <a:ext cx="4299900" cy="1233900"/>
          </a:xfrm>
          <a:prstGeom prst="wedgeRoundRectCallout">
            <a:avLst>
              <a:gd fmla="val -63500" name="adj1"/>
              <a:gd fmla="val 5001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Not sure yet. Is there a cloud service I could be use?</a:t>
            </a:r>
            <a:endParaRPr sz="1800"/>
          </a:p>
        </p:txBody>
      </p:sp>
      <p:sp>
        <p:nvSpPr>
          <p:cNvPr id="520" name="Shape 520"/>
          <p:cNvSpPr/>
          <p:nvPr/>
        </p:nvSpPr>
        <p:spPr>
          <a:xfrm>
            <a:off x="2405125" y="3014325"/>
            <a:ext cx="4299900" cy="1475400"/>
          </a:xfrm>
          <a:prstGeom prst="wedgeRoundRectCallout">
            <a:avLst>
              <a:gd fmla="val 65976" name="adj1"/>
              <a:gd fmla="val -561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Of course! You can use CloudWatch for monitoring and logging, and Snapshots for backups. Something like this….</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pic>
        <p:nvPicPr>
          <p:cNvPr id="525" name="Shape 525"/>
          <p:cNvPicPr preferRelativeResize="0"/>
          <p:nvPr/>
        </p:nvPicPr>
        <p:blipFill>
          <a:blip r:embed="rId3">
            <a:alphaModFix/>
          </a:blip>
          <a:stretch>
            <a:fillRect/>
          </a:stretch>
        </p:blipFill>
        <p:spPr>
          <a:xfrm>
            <a:off x="1874538" y="160225"/>
            <a:ext cx="5394925" cy="48230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id="530" name="Shape 530"/>
          <p:cNvPicPr preferRelativeResize="0"/>
          <p:nvPr/>
        </p:nvPicPr>
        <p:blipFill>
          <a:blip r:embed="rId3">
            <a:alphaModFix/>
          </a:blip>
          <a:stretch>
            <a:fillRect/>
          </a:stretch>
        </p:blipFill>
        <p:spPr>
          <a:xfrm>
            <a:off x="6966350" y="2149250"/>
            <a:ext cx="2127276" cy="2838349"/>
          </a:xfrm>
          <a:prstGeom prst="rect">
            <a:avLst/>
          </a:prstGeom>
          <a:noFill/>
          <a:ln>
            <a:noFill/>
          </a:ln>
        </p:spPr>
      </p:pic>
      <p:sp>
        <p:nvSpPr>
          <p:cNvPr id="531" name="Shape 531"/>
          <p:cNvSpPr/>
          <p:nvPr/>
        </p:nvSpPr>
        <p:spPr>
          <a:xfrm>
            <a:off x="2422050" y="244250"/>
            <a:ext cx="4299900" cy="1041600"/>
          </a:xfrm>
          <a:prstGeom prst="wedgeRoundRectCallout">
            <a:avLst>
              <a:gd fmla="val -61387" name="adj1"/>
              <a:gd fmla="val 265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Hmmm. Some of the data we’re handling is pretty sensitive. Do you think it looks ok in terms of security?</a:t>
            </a:r>
            <a:endParaRPr sz="1800"/>
          </a:p>
        </p:txBody>
      </p:sp>
      <p:pic>
        <p:nvPicPr>
          <p:cNvPr id="532" name="Shape 532"/>
          <p:cNvPicPr preferRelativeResize="0"/>
          <p:nvPr/>
        </p:nvPicPr>
        <p:blipFill>
          <a:blip r:embed="rId4">
            <a:alphaModFix/>
          </a:blip>
          <a:stretch>
            <a:fillRect/>
          </a:stretch>
        </p:blipFill>
        <p:spPr>
          <a:xfrm>
            <a:off x="166775" y="172379"/>
            <a:ext cx="1977024" cy="2636050"/>
          </a:xfrm>
          <a:prstGeom prst="rect">
            <a:avLst/>
          </a:prstGeom>
          <a:noFill/>
          <a:ln>
            <a:noFill/>
          </a:ln>
        </p:spPr>
      </p:pic>
      <p:sp>
        <p:nvSpPr>
          <p:cNvPr id="533" name="Shape 533"/>
          <p:cNvSpPr/>
          <p:nvPr/>
        </p:nvSpPr>
        <p:spPr>
          <a:xfrm>
            <a:off x="2422050" y="1920638"/>
            <a:ext cx="4299900" cy="1233900"/>
          </a:xfrm>
          <a:prstGeom prst="wedgeRoundRectCallout">
            <a:avLst>
              <a:gd fmla="val 59903" name="adj1"/>
              <a:gd fmla="val 312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 can’t see anything obviously bad. Perhaps we can ask Emily to take a look. She works in the security team.</a:t>
            </a:r>
            <a:endParaRPr sz="1800"/>
          </a:p>
        </p:txBody>
      </p:sp>
      <p:sp>
        <p:nvSpPr>
          <p:cNvPr id="534" name="Shape 534"/>
          <p:cNvSpPr/>
          <p:nvPr/>
        </p:nvSpPr>
        <p:spPr>
          <a:xfrm>
            <a:off x="2405125" y="3818875"/>
            <a:ext cx="4299900" cy="958200"/>
          </a:xfrm>
          <a:prstGeom prst="wedgeRoundRectCallout">
            <a:avLst>
              <a:gd fmla="val -68345" name="adj1"/>
              <a:gd fmla="val -54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Great! I don’t really know anyone in that team. Thanks for helping.</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This is Emily. She’s a security engineer.</a:t>
            </a:r>
            <a:endParaRPr/>
          </a:p>
        </p:txBody>
      </p:sp>
      <p:pic>
        <p:nvPicPr>
          <p:cNvPr id="540" name="Shape 540"/>
          <p:cNvPicPr preferRelativeResize="0"/>
          <p:nvPr/>
        </p:nvPicPr>
        <p:blipFill>
          <a:blip r:embed="rId3">
            <a:alphaModFix/>
          </a:blip>
          <a:stretch>
            <a:fillRect/>
          </a:stretch>
        </p:blipFill>
        <p:spPr>
          <a:xfrm>
            <a:off x="152400" y="1170125"/>
            <a:ext cx="2865731" cy="3820975"/>
          </a:xfrm>
          <a:prstGeom prst="rect">
            <a:avLst/>
          </a:prstGeom>
          <a:noFill/>
          <a:ln>
            <a:noFill/>
          </a:ln>
        </p:spPr>
      </p:pic>
      <p:sp>
        <p:nvSpPr>
          <p:cNvPr id="541" name="Shape 541"/>
          <p:cNvSpPr txBox="1"/>
          <p:nvPr/>
        </p:nvSpPr>
        <p:spPr>
          <a:xfrm>
            <a:off x="3491365" y="1358173"/>
            <a:ext cx="4722300" cy="344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Profile</a:t>
            </a:r>
            <a:endParaRPr sz="2400"/>
          </a:p>
          <a:p>
            <a:pPr indent="0" lvl="0" marL="0">
              <a:spcBef>
                <a:spcPts val="0"/>
              </a:spcBef>
              <a:spcAft>
                <a:spcPts val="0"/>
              </a:spcAft>
              <a:buNone/>
            </a:pPr>
            <a:r>
              <a:t/>
            </a:r>
            <a:endParaRPr/>
          </a:p>
          <a:p>
            <a:pPr indent="-342900" lvl="0" marL="457200" rtl="0">
              <a:spcBef>
                <a:spcPts val="0"/>
              </a:spcBef>
              <a:spcAft>
                <a:spcPts val="0"/>
              </a:spcAft>
              <a:buSzPts val="1800"/>
              <a:buChar char="●"/>
            </a:pPr>
            <a:r>
              <a:rPr lang="en-GB" sz="1800"/>
              <a:t>Used to </a:t>
            </a:r>
            <a:r>
              <a:rPr lang="en-GB" sz="1800"/>
              <a:t>be a developer, then got into pentesting</a:t>
            </a:r>
            <a:endParaRPr sz="1800"/>
          </a:p>
          <a:p>
            <a:pPr indent="-342900" lvl="0" marL="457200" rtl="0">
              <a:spcBef>
                <a:spcPts val="0"/>
              </a:spcBef>
              <a:spcAft>
                <a:spcPts val="0"/>
              </a:spcAft>
              <a:buSzPts val="1800"/>
              <a:buChar char="●"/>
            </a:pPr>
            <a:r>
              <a:rPr lang="en-GB" sz="1800"/>
              <a:t>Got bored of breaking stuff and wanted to start fixing things</a:t>
            </a:r>
            <a:endParaRPr sz="1800"/>
          </a:p>
          <a:p>
            <a:pPr indent="-342900" lvl="0" marL="457200" rtl="0">
              <a:spcBef>
                <a:spcPts val="0"/>
              </a:spcBef>
              <a:spcAft>
                <a:spcPts val="0"/>
              </a:spcAft>
              <a:buSzPts val="1800"/>
              <a:buChar char="●"/>
            </a:pPr>
            <a:r>
              <a:rPr lang="en-GB" sz="1800"/>
              <a:t>Wants to help people build awesome and secure services</a:t>
            </a:r>
            <a:endParaRPr sz="1800"/>
          </a:p>
          <a:p>
            <a:pPr indent="-342900" lvl="0" marL="457200" rtl="0">
              <a:spcBef>
                <a:spcPts val="0"/>
              </a:spcBef>
              <a:spcAft>
                <a:spcPts val="0"/>
              </a:spcAft>
              <a:buSzPts val="1800"/>
              <a:buChar char="●"/>
            </a:pPr>
            <a:r>
              <a:rPr lang="en-GB" sz="1800"/>
              <a:t>Privacy and digital rights advocate</a:t>
            </a:r>
            <a:endParaRPr sz="1800"/>
          </a:p>
        </p:txBody>
      </p:sp>
      <p:sp>
        <p:nvSpPr>
          <p:cNvPr id="542" name="Shape 542"/>
          <p:cNvSpPr txBox="1"/>
          <p:nvPr/>
        </p:nvSpPr>
        <p:spPr>
          <a:xfrm>
            <a:off x="6263400" y="4748400"/>
            <a:ext cx="2880600" cy="39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Image credit: Rebecca Manning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pic>
        <p:nvPicPr>
          <p:cNvPr id="547" name="Shape 547"/>
          <p:cNvPicPr preferRelativeResize="0"/>
          <p:nvPr/>
        </p:nvPicPr>
        <p:blipFill>
          <a:blip r:embed="rId3">
            <a:alphaModFix/>
          </a:blip>
          <a:stretch>
            <a:fillRect/>
          </a:stretch>
        </p:blipFill>
        <p:spPr>
          <a:xfrm>
            <a:off x="166775" y="172379"/>
            <a:ext cx="1977024" cy="2636050"/>
          </a:xfrm>
          <a:prstGeom prst="rect">
            <a:avLst/>
          </a:prstGeom>
          <a:noFill/>
          <a:ln>
            <a:noFill/>
          </a:ln>
        </p:spPr>
      </p:pic>
      <p:pic>
        <p:nvPicPr>
          <p:cNvPr id="548" name="Shape 548"/>
          <p:cNvPicPr preferRelativeResize="0"/>
          <p:nvPr/>
        </p:nvPicPr>
        <p:blipFill>
          <a:blip r:embed="rId4">
            <a:alphaModFix/>
          </a:blip>
          <a:stretch>
            <a:fillRect/>
          </a:stretch>
        </p:blipFill>
        <p:spPr>
          <a:xfrm>
            <a:off x="6824477" y="2176175"/>
            <a:ext cx="2127349" cy="2836476"/>
          </a:xfrm>
          <a:prstGeom prst="rect">
            <a:avLst/>
          </a:prstGeom>
          <a:noFill/>
          <a:ln>
            <a:noFill/>
          </a:ln>
        </p:spPr>
      </p:pic>
      <p:sp>
        <p:nvSpPr>
          <p:cNvPr id="549" name="Shape 549"/>
          <p:cNvSpPr/>
          <p:nvPr/>
        </p:nvSpPr>
        <p:spPr>
          <a:xfrm>
            <a:off x="2422050" y="244250"/>
            <a:ext cx="4299900" cy="1501500"/>
          </a:xfrm>
          <a:prstGeom prst="wedgeRoundRectCallout">
            <a:avLst>
              <a:gd fmla="val -61387" name="adj1"/>
              <a:gd fmla="val 265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Hi Emily, I’m Mark. Tara and I were wondering if you could take a look at a design. We need to know there aren’t any obvious security problems.</a:t>
            </a:r>
            <a:endParaRPr sz="1800"/>
          </a:p>
        </p:txBody>
      </p:sp>
      <p:sp>
        <p:nvSpPr>
          <p:cNvPr id="550" name="Shape 550"/>
          <p:cNvSpPr/>
          <p:nvPr/>
        </p:nvSpPr>
        <p:spPr>
          <a:xfrm>
            <a:off x="2422050" y="2149248"/>
            <a:ext cx="4299900" cy="1017600"/>
          </a:xfrm>
          <a:prstGeom prst="wedgeRoundRectCallout">
            <a:avLst>
              <a:gd fmla="val 59903" name="adj1"/>
              <a:gd fmla="val 312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Absolutely! I can take a look, or we could even try threat modeling it.</a:t>
            </a:r>
            <a:endParaRPr sz="1800"/>
          </a:p>
        </p:txBody>
      </p:sp>
      <p:sp>
        <p:nvSpPr>
          <p:cNvPr id="551" name="Shape 551"/>
          <p:cNvSpPr/>
          <p:nvPr/>
        </p:nvSpPr>
        <p:spPr>
          <a:xfrm>
            <a:off x="2405125" y="3818875"/>
            <a:ext cx="4299900" cy="958200"/>
          </a:xfrm>
          <a:prstGeom prst="wedgeRoundRectCallout">
            <a:avLst>
              <a:gd fmla="val -68345" name="adj1"/>
              <a:gd fmla="val -54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Threat modeling? What’s that?</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pic>
        <p:nvPicPr>
          <p:cNvPr id="556" name="Shape 556"/>
          <p:cNvPicPr preferRelativeResize="0"/>
          <p:nvPr/>
        </p:nvPicPr>
        <p:blipFill>
          <a:blip r:embed="rId3">
            <a:alphaModFix/>
          </a:blip>
          <a:stretch>
            <a:fillRect/>
          </a:stretch>
        </p:blipFill>
        <p:spPr>
          <a:xfrm>
            <a:off x="6824477" y="330375"/>
            <a:ext cx="2127349" cy="2836476"/>
          </a:xfrm>
          <a:prstGeom prst="rect">
            <a:avLst/>
          </a:prstGeom>
          <a:noFill/>
          <a:ln>
            <a:noFill/>
          </a:ln>
        </p:spPr>
      </p:pic>
      <p:sp>
        <p:nvSpPr>
          <p:cNvPr id="557" name="Shape 557"/>
          <p:cNvSpPr/>
          <p:nvPr/>
        </p:nvSpPr>
        <p:spPr>
          <a:xfrm>
            <a:off x="912325" y="330375"/>
            <a:ext cx="5809500" cy="4382100"/>
          </a:xfrm>
          <a:prstGeom prst="wedgeRoundRectCallout">
            <a:avLst>
              <a:gd fmla="val 57949" name="adj1"/>
              <a:gd fmla="val -306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GB" sz="1800"/>
              <a:t>Well, there are lots of different ways to threat model, but it essentially involves findings threats and deciding what to do about them. A great starting point is to ask 4 questions:</a:t>
            </a:r>
            <a:br>
              <a:rPr lang="en-GB" sz="1800"/>
            </a:br>
            <a:br>
              <a:rPr lang="en-GB" sz="1800"/>
            </a:br>
            <a:r>
              <a:rPr lang="en-GB" sz="1800"/>
              <a:t>What are you building?</a:t>
            </a:r>
            <a:endParaRPr sz="1800"/>
          </a:p>
          <a:p>
            <a:pPr indent="0" lvl="0" marL="0">
              <a:spcBef>
                <a:spcPts val="0"/>
              </a:spcBef>
              <a:spcAft>
                <a:spcPts val="0"/>
              </a:spcAft>
              <a:buNone/>
            </a:pPr>
            <a:r>
              <a:t/>
            </a:r>
            <a:endParaRPr sz="1800"/>
          </a:p>
          <a:p>
            <a:pPr indent="0" lvl="0" marL="0">
              <a:spcBef>
                <a:spcPts val="0"/>
              </a:spcBef>
              <a:spcAft>
                <a:spcPts val="0"/>
              </a:spcAft>
              <a:buNone/>
            </a:pPr>
            <a:r>
              <a:rPr lang="en-GB" sz="1800"/>
              <a:t>What can go wrong?</a:t>
            </a:r>
            <a:endParaRPr sz="1800"/>
          </a:p>
          <a:p>
            <a:pPr indent="0" lvl="0" marL="0">
              <a:spcBef>
                <a:spcPts val="0"/>
              </a:spcBef>
              <a:spcAft>
                <a:spcPts val="0"/>
              </a:spcAft>
              <a:buNone/>
            </a:pPr>
            <a:r>
              <a:t/>
            </a:r>
            <a:endParaRPr sz="1800"/>
          </a:p>
          <a:p>
            <a:pPr indent="0" lvl="0" marL="0">
              <a:spcBef>
                <a:spcPts val="0"/>
              </a:spcBef>
              <a:spcAft>
                <a:spcPts val="0"/>
              </a:spcAft>
              <a:buNone/>
            </a:pPr>
            <a:r>
              <a:rPr lang="en-GB" sz="1800"/>
              <a:t>What are you going to do about it?</a:t>
            </a:r>
            <a:endParaRPr sz="1800"/>
          </a:p>
          <a:p>
            <a:pPr indent="0" lvl="0" marL="0">
              <a:spcBef>
                <a:spcPts val="0"/>
              </a:spcBef>
              <a:spcAft>
                <a:spcPts val="0"/>
              </a:spcAft>
              <a:buNone/>
            </a:pPr>
            <a:r>
              <a:t/>
            </a:r>
            <a:endParaRPr sz="1800"/>
          </a:p>
          <a:p>
            <a:pPr indent="0" lvl="0" marL="0" rtl="0">
              <a:spcBef>
                <a:spcPts val="0"/>
              </a:spcBef>
              <a:spcAft>
                <a:spcPts val="0"/>
              </a:spcAft>
              <a:buNone/>
            </a:pPr>
            <a:r>
              <a:rPr lang="en-GB" sz="1800"/>
              <a:t>Are you doing a good job of answering the above 3 questions.</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pic>
        <p:nvPicPr>
          <p:cNvPr id="562" name="Shape 562"/>
          <p:cNvPicPr preferRelativeResize="0"/>
          <p:nvPr/>
        </p:nvPicPr>
        <p:blipFill>
          <a:blip r:embed="rId3">
            <a:alphaModFix/>
          </a:blip>
          <a:stretch>
            <a:fillRect/>
          </a:stretch>
        </p:blipFill>
        <p:spPr>
          <a:xfrm>
            <a:off x="1846575" y="135225"/>
            <a:ext cx="5450851" cy="48730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pic>
        <p:nvPicPr>
          <p:cNvPr id="567" name="Shape 567"/>
          <p:cNvPicPr preferRelativeResize="0"/>
          <p:nvPr/>
        </p:nvPicPr>
        <p:blipFill>
          <a:blip r:embed="rId3">
            <a:alphaModFix/>
          </a:blip>
          <a:stretch>
            <a:fillRect/>
          </a:stretch>
        </p:blipFill>
        <p:spPr>
          <a:xfrm>
            <a:off x="6824477" y="330375"/>
            <a:ext cx="2127349" cy="2836476"/>
          </a:xfrm>
          <a:prstGeom prst="rect">
            <a:avLst/>
          </a:prstGeom>
          <a:noFill/>
          <a:ln>
            <a:noFill/>
          </a:ln>
        </p:spPr>
      </p:pic>
      <p:sp>
        <p:nvSpPr>
          <p:cNvPr id="568" name="Shape 568"/>
          <p:cNvSpPr/>
          <p:nvPr/>
        </p:nvSpPr>
        <p:spPr>
          <a:xfrm>
            <a:off x="826125" y="1149300"/>
            <a:ext cx="5809500" cy="1716900"/>
          </a:xfrm>
          <a:prstGeom prst="wedgeRoundRectCallout">
            <a:avLst>
              <a:gd fmla="val 57949" name="adj1"/>
              <a:gd fmla="val -306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So now we know what we’re building, let’s add some trust boundaries. These are demarcation points between different levels of privilege, access or security concern.</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pic>
        <p:nvPicPr>
          <p:cNvPr id="573" name="Shape 573"/>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Shape 164"/>
          <p:cNvPicPr preferRelativeResize="0"/>
          <p:nvPr/>
        </p:nvPicPr>
        <p:blipFill>
          <a:blip r:embed="rId3">
            <a:alphaModFix/>
          </a:blip>
          <a:stretch>
            <a:fillRect/>
          </a:stretch>
        </p:blipFill>
        <p:spPr>
          <a:xfrm>
            <a:off x="1520563" y="59475"/>
            <a:ext cx="6102875" cy="4512150"/>
          </a:xfrm>
          <a:prstGeom prst="rect">
            <a:avLst/>
          </a:prstGeom>
          <a:noFill/>
          <a:ln>
            <a:noFill/>
          </a:ln>
        </p:spPr>
      </p:pic>
      <p:sp>
        <p:nvSpPr>
          <p:cNvPr id="165" name="Shape 165"/>
          <p:cNvSpPr txBox="1"/>
          <p:nvPr/>
        </p:nvSpPr>
        <p:spPr>
          <a:xfrm>
            <a:off x="0" y="4856100"/>
            <a:ext cx="3000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https://ourworldindata.org/internet</a:t>
            </a:r>
            <a:endParaRPr sz="11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pic>
        <p:nvPicPr>
          <p:cNvPr id="578" name="Shape 578"/>
          <p:cNvPicPr preferRelativeResize="0"/>
          <p:nvPr/>
        </p:nvPicPr>
        <p:blipFill>
          <a:blip r:embed="rId3">
            <a:alphaModFix/>
          </a:blip>
          <a:stretch>
            <a:fillRect/>
          </a:stretch>
        </p:blipFill>
        <p:spPr>
          <a:xfrm>
            <a:off x="166775" y="2305979"/>
            <a:ext cx="1977024" cy="2636050"/>
          </a:xfrm>
          <a:prstGeom prst="rect">
            <a:avLst/>
          </a:prstGeom>
          <a:noFill/>
          <a:ln>
            <a:noFill/>
          </a:ln>
        </p:spPr>
      </p:pic>
      <p:pic>
        <p:nvPicPr>
          <p:cNvPr id="579" name="Shape 579"/>
          <p:cNvPicPr preferRelativeResize="0"/>
          <p:nvPr/>
        </p:nvPicPr>
        <p:blipFill>
          <a:blip r:embed="rId4">
            <a:alphaModFix/>
          </a:blip>
          <a:stretch>
            <a:fillRect/>
          </a:stretch>
        </p:blipFill>
        <p:spPr>
          <a:xfrm>
            <a:off x="6824477" y="194975"/>
            <a:ext cx="2127349" cy="2836476"/>
          </a:xfrm>
          <a:prstGeom prst="rect">
            <a:avLst/>
          </a:prstGeom>
          <a:noFill/>
          <a:ln>
            <a:noFill/>
          </a:ln>
        </p:spPr>
      </p:pic>
      <p:sp>
        <p:nvSpPr>
          <p:cNvPr id="580" name="Shape 580"/>
          <p:cNvSpPr/>
          <p:nvPr/>
        </p:nvSpPr>
        <p:spPr>
          <a:xfrm>
            <a:off x="2422050" y="244250"/>
            <a:ext cx="4299900" cy="1501500"/>
          </a:xfrm>
          <a:prstGeom prst="wedgeRoundRectCallout">
            <a:avLst>
              <a:gd fmla="val 60737" name="adj1"/>
              <a:gd fmla="val 2128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Now we need to think about possible threats. As you’re using various cloud services, we could look at the OWASP Cloud Security project to see if any of those threats are relevant.</a:t>
            </a:r>
            <a:endParaRPr sz="1800"/>
          </a:p>
        </p:txBody>
      </p:sp>
      <p:sp>
        <p:nvSpPr>
          <p:cNvPr id="581" name="Shape 581"/>
          <p:cNvSpPr/>
          <p:nvPr/>
        </p:nvSpPr>
        <p:spPr>
          <a:xfrm>
            <a:off x="2422050" y="1981949"/>
            <a:ext cx="4299900" cy="645300"/>
          </a:xfrm>
          <a:prstGeom prst="wedgeRoundRectCallout">
            <a:avLst>
              <a:gd fmla="val -60552" name="adj1"/>
              <a:gd fmla="val 4886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What’s that?</a:t>
            </a:r>
            <a:endParaRPr sz="1800"/>
          </a:p>
        </p:txBody>
      </p:sp>
      <p:sp>
        <p:nvSpPr>
          <p:cNvPr id="582" name="Shape 582"/>
          <p:cNvSpPr/>
          <p:nvPr/>
        </p:nvSpPr>
        <p:spPr>
          <a:xfrm>
            <a:off x="2422050" y="2863450"/>
            <a:ext cx="4299900" cy="958200"/>
          </a:xfrm>
          <a:prstGeom prst="wedgeRoundRectCallout">
            <a:avLst>
              <a:gd fmla="val 60464" name="adj1"/>
              <a:gd fmla="val -5720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It’s a growing collection of cloud threats and mitigations expressed as BDD stories.</a:t>
            </a:r>
            <a:endParaRPr sz="1800"/>
          </a:p>
        </p:txBody>
      </p:sp>
      <p:sp>
        <p:nvSpPr>
          <p:cNvPr id="583" name="Shape 583"/>
          <p:cNvSpPr/>
          <p:nvPr/>
        </p:nvSpPr>
        <p:spPr>
          <a:xfrm>
            <a:off x="2422050" y="4113349"/>
            <a:ext cx="4299900" cy="645300"/>
          </a:xfrm>
          <a:prstGeom prst="wedgeRoundRectCallout">
            <a:avLst>
              <a:gd fmla="val -59490" name="adj1"/>
              <a:gd fmla="val -5177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Oh cool! I’m a huge fan of BDD!</a:t>
            </a: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87" name="Shape 587"/>
        <p:cNvGrpSpPr/>
        <p:nvPr/>
      </p:nvGrpSpPr>
      <p:grpSpPr>
        <a:xfrm>
          <a:off x="0" y="0"/>
          <a:ext cx="0" cy="0"/>
          <a:chOff x="0" y="0"/>
          <a:chExt cx="0" cy="0"/>
        </a:xfrm>
      </p:grpSpPr>
      <p:sp>
        <p:nvSpPr>
          <p:cNvPr id="588" name="Shape 588"/>
          <p:cNvSpPr txBox="1"/>
          <p:nvPr>
            <p:ph idx="1" type="body"/>
          </p:nvPr>
        </p:nvSpPr>
        <p:spPr>
          <a:xfrm>
            <a:off x="311700" y="1229216"/>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900">
              <a:solidFill>
                <a:srgbClr val="6A737D"/>
              </a:solidFill>
              <a:highlight>
                <a:schemeClr val="lt1"/>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sz="900">
              <a:solidFill>
                <a:srgbClr val="6A737D"/>
              </a:solidFill>
              <a:highlight>
                <a:schemeClr val="lt1"/>
              </a:highlight>
              <a:latin typeface="Consolas"/>
              <a:ea typeface="Consolas"/>
              <a:cs typeface="Consolas"/>
              <a:sym typeface="Consolas"/>
            </a:endParaRPr>
          </a:p>
        </p:txBody>
      </p:sp>
      <p:pic>
        <p:nvPicPr>
          <p:cNvPr id="589" name="Shape 589"/>
          <p:cNvPicPr preferRelativeResize="0"/>
          <p:nvPr/>
        </p:nvPicPr>
        <p:blipFill>
          <a:blip r:embed="rId3">
            <a:alphaModFix/>
          </a:blip>
          <a:stretch>
            <a:fillRect/>
          </a:stretch>
        </p:blipFill>
        <p:spPr>
          <a:xfrm>
            <a:off x="105975" y="592400"/>
            <a:ext cx="8932051" cy="39587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Shape 594"/>
          <p:cNvSpPr txBox="1"/>
          <p:nvPr/>
        </p:nvSpPr>
        <p:spPr>
          <a:xfrm>
            <a:off x="2109600" y="1066800"/>
            <a:ext cx="4924800" cy="30099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Id: OCST-1.1.1</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Status: Confirmed</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Service: AWS EC2</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Components:</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User Data</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STRIDE: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Elevation of privilege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Information disclosure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References:</a:t>
            </a:r>
            <a:br>
              <a:rPr lang="en-GB" sz="1800">
                <a:solidFill>
                  <a:srgbClr val="6A737D"/>
                </a:solidFill>
                <a:highlight>
                  <a:srgbClr val="FFFFFF"/>
                </a:highlight>
                <a:latin typeface="Consolas"/>
                <a:ea typeface="Consolas"/>
                <a:cs typeface="Consolas"/>
                <a:sym typeface="Consolas"/>
              </a:rPr>
            </a:br>
            <a:r>
              <a:rPr lang="en-GB" sz="1800">
                <a:solidFill>
                  <a:srgbClr val="6A737D"/>
                </a:solidFill>
                <a:highlight>
                  <a:srgbClr val="FFFFFF"/>
                </a:highlight>
                <a:latin typeface="Consolas"/>
                <a:ea typeface="Consolas"/>
                <a:cs typeface="Consolas"/>
                <a:sym typeface="Consolas"/>
              </a:rPr>
              <a:t>#   - https://docs.aws.amazon.com/...</a:t>
            </a:r>
            <a:endParaRPr sz="1800">
              <a:solidFill>
                <a:srgbClr val="6A737D"/>
              </a:solidFill>
              <a:highlight>
                <a:srgbClr val="FFFFFF"/>
              </a:highlight>
              <a:latin typeface="Consolas"/>
              <a:ea typeface="Consolas"/>
              <a:cs typeface="Consolas"/>
              <a:sym typeface="Consolas"/>
            </a:endParaRPr>
          </a:p>
          <a:p>
            <a:pPr indent="0" lvl="0" marL="0">
              <a:spcBef>
                <a:spcPts val="0"/>
              </a:spcBef>
              <a:spcAft>
                <a:spcPts val="0"/>
              </a:spcAft>
              <a:buNone/>
            </a:pPr>
            <a:r>
              <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Shape 599"/>
          <p:cNvSpPr txBox="1"/>
          <p:nvPr/>
        </p:nvSpPr>
        <p:spPr>
          <a:xfrm>
            <a:off x="189900" y="612450"/>
            <a:ext cx="8764200" cy="39186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Feature</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User Data contains sensitive information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In order to obtain sensitive information about the target</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As an attacker</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highlight>
                  <a:srgbClr val="FFFFFF"/>
                </a:highlight>
                <a:latin typeface="Consolas"/>
                <a:ea typeface="Consolas"/>
                <a:cs typeface="Consolas"/>
                <a:sym typeface="Consolas"/>
              </a:rPr>
              <a:t>I</a:t>
            </a:r>
            <a:r>
              <a:rPr lang="en-GB" sz="1800">
                <a:solidFill>
                  <a:srgbClr val="D73A49"/>
                </a:solidFill>
                <a:highlight>
                  <a:srgbClr val="FFFFFF"/>
                </a:highlight>
                <a:latin typeface="Consolas"/>
                <a:ea typeface="Consolas"/>
                <a:cs typeface="Consolas"/>
                <a:sym typeface="Consolas"/>
              </a:rPr>
              <a:t> </a:t>
            </a:r>
            <a:r>
              <a:rPr lang="en-GB" sz="1800">
                <a:solidFill>
                  <a:srgbClr val="24292E"/>
                </a:solidFill>
                <a:highlight>
                  <a:srgbClr val="FFFFFF"/>
                </a:highlight>
                <a:latin typeface="Consolas"/>
                <a:ea typeface="Consolas"/>
                <a:cs typeface="Consolas"/>
                <a:sym typeface="Consolas"/>
              </a:rPr>
              <a:t>want the target to have inappropriately placed sensitive information in User Data that I can access</a:t>
            </a:r>
            <a:endParaRPr sz="1800">
              <a:solidFill>
                <a:srgbClr val="24292E"/>
              </a:solidFill>
              <a:highlight>
                <a:srgbClr val="FFFFFF"/>
              </a:highlight>
              <a:latin typeface="Consolas"/>
              <a:ea typeface="Consolas"/>
              <a:cs typeface="Consolas"/>
              <a:sym typeface="Consolas"/>
            </a:endParaRPr>
          </a:p>
          <a:p>
            <a:pPr indent="0" lvl="0" marL="0">
              <a:lnSpc>
                <a:spcPct val="100000"/>
              </a:lnSpc>
              <a:spcBef>
                <a:spcPts val="0"/>
              </a:spcBef>
              <a:spcAft>
                <a:spcPts val="0"/>
              </a:spcAft>
              <a:buNone/>
            </a:pPr>
            <a:r>
              <a:t/>
            </a:r>
            <a:endParaRPr sz="1800"/>
          </a:p>
          <a:p>
            <a:pPr indent="0" lvl="0" marL="0">
              <a:lnSpc>
                <a:spcPct val="100000"/>
              </a:lnSpc>
              <a:spcBef>
                <a:spcPts val="0"/>
              </a:spcBef>
              <a:spcAft>
                <a:spcPts val="0"/>
              </a:spcAft>
              <a:buNone/>
            </a:pPr>
            <a:r>
              <a:t/>
            </a:r>
            <a:endParaRPr sz="1800"/>
          </a:p>
          <a:p>
            <a:pPr indent="0" lvl="0" marL="0">
              <a:lnSpc>
                <a:spcPct val="100000"/>
              </a:lnSpc>
              <a:spcBef>
                <a:spcPts val="0"/>
              </a:spcBef>
              <a:spcAft>
                <a:spcPts val="0"/>
              </a:spcAft>
              <a:buNone/>
            </a:pPr>
            <a:r>
              <a:t/>
            </a:r>
            <a:endParaRPr sz="1800"/>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Scenario</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Access via CloudFormation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Given </a:t>
            </a:r>
            <a:r>
              <a:rPr lang="en-GB" sz="1800">
                <a:solidFill>
                  <a:srgbClr val="24292E"/>
                </a:solidFill>
                <a:highlight>
                  <a:srgbClr val="FFFFFF"/>
                </a:highlight>
                <a:latin typeface="Consolas"/>
                <a:ea typeface="Consolas"/>
                <a:cs typeface="Consolas"/>
                <a:sym typeface="Consolas"/>
              </a:rPr>
              <a:t>an instance built using CloudFormation</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And </a:t>
            </a:r>
            <a:r>
              <a:rPr lang="en-GB" sz="1800">
                <a:solidFill>
                  <a:srgbClr val="24292E"/>
                </a:solidFill>
                <a:highlight>
                  <a:srgbClr val="FFFFFF"/>
                </a:highlight>
                <a:latin typeface="Consolas"/>
                <a:ea typeface="Consolas"/>
                <a:cs typeface="Consolas"/>
                <a:sym typeface="Consolas"/>
              </a:rPr>
              <a:t>a principal with the ability to read CloudFormation templates</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When </a:t>
            </a:r>
            <a:r>
              <a:rPr lang="en-GB" sz="1800">
                <a:solidFill>
                  <a:srgbClr val="24292E"/>
                </a:solidFill>
                <a:highlight>
                  <a:srgbClr val="FFFFFF"/>
                </a:highlight>
                <a:latin typeface="Consolas"/>
                <a:ea typeface="Consolas"/>
                <a:cs typeface="Consolas"/>
                <a:sym typeface="Consolas"/>
              </a:rPr>
              <a:t>the attacker searches the CloudFormation templates</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Then </a:t>
            </a:r>
            <a:r>
              <a:rPr lang="en-GB" sz="1800">
                <a:solidFill>
                  <a:srgbClr val="24292E"/>
                </a:solidFill>
                <a:highlight>
                  <a:srgbClr val="FFFFFF"/>
                </a:highlight>
                <a:latin typeface="Consolas"/>
                <a:ea typeface="Consolas"/>
                <a:cs typeface="Consolas"/>
                <a:sym typeface="Consolas"/>
              </a:rPr>
              <a:t>the sensitive information is returned to the attacker</a:t>
            </a:r>
            <a:endParaRPr sz="1800">
              <a:solidFill>
                <a:srgbClr val="24292E"/>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txBox="1"/>
          <p:nvPr/>
        </p:nvSpPr>
        <p:spPr>
          <a:xfrm>
            <a:off x="110700" y="1260750"/>
            <a:ext cx="8922600" cy="26220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@aws</a:t>
            </a: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@ec2</a:t>
            </a:r>
            <a:endParaRPr sz="1800">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Feature</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User Data does not contain sensitive information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In order to prevent exposure of sensitive or proprietary information</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As an engineer</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highlight>
                  <a:srgbClr val="FFFFFF"/>
                </a:highlight>
                <a:latin typeface="Consolas"/>
                <a:ea typeface="Consolas"/>
                <a:cs typeface="Consolas"/>
                <a:sym typeface="Consolas"/>
              </a:rPr>
              <a:t>I</a:t>
            </a:r>
            <a:r>
              <a:rPr lang="en-GB" sz="1800">
                <a:solidFill>
                  <a:srgbClr val="D73A49"/>
                </a:solidFill>
                <a:highlight>
                  <a:srgbClr val="FFFFFF"/>
                </a:highlight>
                <a:latin typeface="Consolas"/>
                <a:ea typeface="Consolas"/>
                <a:cs typeface="Consolas"/>
                <a:sym typeface="Consolas"/>
              </a:rPr>
              <a:t> </a:t>
            </a:r>
            <a:r>
              <a:rPr lang="en-GB" sz="1800">
                <a:solidFill>
                  <a:srgbClr val="24292E"/>
                </a:solidFill>
                <a:highlight>
                  <a:srgbClr val="FFFFFF"/>
                </a:highlight>
                <a:latin typeface="Consolas"/>
                <a:ea typeface="Consolas"/>
                <a:cs typeface="Consolas"/>
                <a:sym typeface="Consolas"/>
              </a:rPr>
              <a:t>want to avoid putting sensitive information in User Data</a:t>
            </a:r>
            <a:endParaRPr sz="1800">
              <a:solidFill>
                <a:srgbClr val="24292E"/>
              </a:solidFill>
              <a:highlight>
                <a:srgbClr val="FFFFFF"/>
              </a:highlight>
              <a:latin typeface="Consolas"/>
              <a:ea typeface="Consolas"/>
              <a:cs typeface="Consolas"/>
              <a:sym typeface="Consolas"/>
            </a:endParaRPr>
          </a:p>
          <a:p>
            <a:pPr indent="0" lvl="0" marL="0">
              <a:lnSpc>
                <a:spcPct val="100000"/>
              </a:lnSpc>
              <a:spcBef>
                <a:spcPts val="0"/>
              </a:spcBef>
              <a:spcAft>
                <a:spcPts val="0"/>
              </a:spcAft>
              <a:buNone/>
            </a:pPr>
            <a:r>
              <a:t/>
            </a:r>
            <a:endParaRPr/>
          </a:p>
          <a:p>
            <a:pPr indent="0" lvl="0" marL="0">
              <a:lnSpc>
                <a:spcPct val="100000"/>
              </a:lnSpc>
              <a:spcBef>
                <a:spcPts val="0"/>
              </a:spcBef>
              <a:spcAft>
                <a:spcPts val="0"/>
              </a:spcAft>
              <a:buNone/>
            </a:pPr>
            <a:r>
              <a:t/>
            </a:r>
            <a:endParaRPr/>
          </a:p>
          <a:p>
            <a:pPr indent="0" lvl="0" marL="0">
              <a:lnSpc>
                <a:spcPct val="100000"/>
              </a:lnSpc>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nvSpPr>
        <p:spPr>
          <a:xfrm>
            <a:off x="79025" y="64650"/>
            <a:ext cx="9022800" cy="50358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Restoring a snapshot that contains sensitive information</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In order to retrieve sensitive instance data</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As an attacker</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 </a:t>
            </a:r>
            <a:r>
              <a:rPr lang="en-GB">
                <a:solidFill>
                  <a:srgbClr val="24292E"/>
                </a:solidFill>
                <a:highlight>
                  <a:srgbClr val="FFFFFF"/>
                </a:highlight>
                <a:latin typeface="Consolas"/>
                <a:ea typeface="Consolas"/>
                <a:cs typeface="Consolas"/>
                <a:sym typeface="Consolas"/>
              </a:rPr>
              <a:t>want to restore snapshots into an instance I control</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Restoring a snapshot</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an EBS snapshot for an instance containing sensitive information</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an instance that the attacker controls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 principal with the allowed permissions needed to read and restore snapshots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action                | description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ec2:DescribeSnapshots | Get a list and details of the available snapshots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ec2:CreateVolume      | Creates a new volume from the snapshot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ec2:AttachVolume      | Attach the new volume to the EC2 instance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attacker restores the snapshot to the instance</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searches the snapshot filesystem for interesting data</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data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credentials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private keys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log files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sensitive information is returned to the attacker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Shape 614"/>
          <p:cNvSpPr txBox="1"/>
          <p:nvPr>
            <p:ph idx="4294967295" type="body"/>
          </p:nvPr>
        </p:nvSpPr>
        <p:spPr>
          <a:xfrm>
            <a:off x="311700" y="1966200"/>
            <a:ext cx="8520600" cy="1632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24292E"/>
                </a:solidFill>
                <a:latin typeface="Consolas"/>
                <a:ea typeface="Consolas"/>
                <a:cs typeface="Consolas"/>
                <a:sym typeface="Consolas"/>
              </a:rPr>
              <a:t>In order to prevent unauthorised access to Snapshot backups</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As an engineer</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I want to limit the roles that have the ability to read and restore snapshots</a:t>
            </a:r>
            <a:endParaRPr>
              <a:solidFill>
                <a:srgbClr val="24292E"/>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nvSpPr>
        <p:spPr>
          <a:xfrm>
            <a:off x="107750" y="100575"/>
            <a:ext cx="8972400" cy="49782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Unprotected access keys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In order to gain additional access to resources in an account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As an attacker</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 </a:t>
            </a:r>
            <a:r>
              <a:rPr lang="en-GB">
                <a:solidFill>
                  <a:srgbClr val="24292E"/>
                </a:solidFill>
                <a:highlight>
                  <a:srgbClr val="FFFFFF"/>
                </a:highlight>
                <a:latin typeface="Consolas"/>
                <a:ea typeface="Consolas"/>
                <a:cs typeface="Consolas"/>
                <a:sym typeface="Consolas"/>
              </a:rPr>
              <a:t>want to find unprotected API access keys</a:t>
            </a:r>
            <a:br>
              <a:rPr lang="en-GB">
                <a:solidFill>
                  <a:srgbClr val="24292E"/>
                </a:solidFill>
                <a:highlight>
                  <a:srgbClr val="FFFFFF"/>
                </a:highlight>
                <a:latin typeface="Consolas"/>
                <a:ea typeface="Consolas"/>
                <a:cs typeface="Consolas"/>
                <a:sym typeface="Consolas"/>
              </a:rPr>
            </a:b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 Outline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Finding exposed access keys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 principal with existing API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 &lt;storage-system&gt;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user stores their access keys in the &lt;storage-system&gt;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scans the &lt;storage-system&gt; for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attacker finds the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can use the access keys to access resources in the target account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Examples</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Non-exhaustive list of possible storage systems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storage-system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S3 bucket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Git repository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Filesystem with weak protection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Wiki or documentation system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Email or other communication platform |</a:t>
            </a:r>
            <a:endParaRPr>
              <a:solidFill>
                <a:srgbClr val="D73A49"/>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Shape 624"/>
          <p:cNvSpPr txBox="1"/>
          <p:nvPr>
            <p:ph idx="1" type="body"/>
          </p:nvPr>
        </p:nvSpPr>
        <p:spPr>
          <a:xfrm>
            <a:off x="311700" y="1966200"/>
            <a:ext cx="8520600" cy="121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solidFill>
                  <a:srgbClr val="24292E"/>
                </a:solidFill>
                <a:latin typeface="Consolas"/>
                <a:ea typeface="Consolas"/>
                <a:cs typeface="Consolas"/>
                <a:sym typeface="Consolas"/>
              </a:rPr>
              <a:t>In order to prevent exposure of privileged IAM access keys</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As an engineer</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I want to use instance profiles and locked down IAM policies</a:t>
            </a:r>
            <a:endParaRPr>
              <a:solidFill>
                <a:srgbClr val="24292E"/>
              </a:solidFill>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Shape 629"/>
          <p:cNvSpPr txBox="1"/>
          <p:nvPr>
            <p:ph idx="1" type="body"/>
          </p:nvPr>
        </p:nvSpPr>
        <p:spPr>
          <a:xfrm>
            <a:off x="311700" y="1100700"/>
            <a:ext cx="8520600" cy="2942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400">
                <a:solidFill>
                  <a:srgbClr val="D73A49"/>
                </a:solidFill>
                <a:highlight>
                  <a:srgbClr val="FFFFFF"/>
                </a:highlight>
                <a:latin typeface="Consolas"/>
                <a:ea typeface="Consolas"/>
                <a:cs typeface="Consolas"/>
                <a:sym typeface="Consolas"/>
              </a:rPr>
              <a:t>Feature</a:t>
            </a:r>
            <a:r>
              <a:rPr lang="en-GB" sz="1400">
                <a:solidFill>
                  <a:srgbClr val="24292E"/>
                </a:solidFill>
                <a:highlight>
                  <a:srgbClr val="FFFFFF"/>
                </a:highlight>
                <a:latin typeface="Consolas"/>
                <a:ea typeface="Consolas"/>
                <a:cs typeface="Consolas"/>
                <a:sym typeface="Consolas"/>
              </a:rPr>
              <a:t>:</a:t>
            </a:r>
            <a:r>
              <a:rPr lang="en-GB" sz="1400">
                <a:solidFill>
                  <a:srgbClr val="032F62"/>
                </a:solidFill>
                <a:highlight>
                  <a:srgbClr val="FFFFFF"/>
                </a:highlight>
                <a:latin typeface="Consolas"/>
                <a:ea typeface="Consolas"/>
                <a:cs typeface="Consolas"/>
                <a:sym typeface="Consolas"/>
              </a:rPr>
              <a:t> S3 buckets containing </a:t>
            </a:r>
            <a:r>
              <a:rPr lang="en-GB" sz="1400">
                <a:solidFill>
                  <a:srgbClr val="032F62"/>
                </a:solidFill>
                <a:highlight>
                  <a:srgbClr val="FFFFFF"/>
                </a:highlight>
                <a:latin typeface="Consolas"/>
                <a:ea typeface="Consolas"/>
                <a:cs typeface="Consolas"/>
                <a:sym typeface="Consolas"/>
              </a:rPr>
              <a:t>proprietary</a:t>
            </a:r>
            <a:r>
              <a:rPr lang="en-GB" sz="1400">
                <a:solidFill>
                  <a:srgbClr val="032F62"/>
                </a:solidFill>
                <a:highlight>
                  <a:srgbClr val="FFFFFF"/>
                </a:highlight>
                <a:latin typeface="Consolas"/>
                <a:ea typeface="Consolas"/>
                <a:cs typeface="Consolas"/>
                <a:sym typeface="Consolas"/>
              </a:rPr>
              <a:t> or sensitive information are public</a:t>
            </a:r>
            <a:endParaRPr sz="14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In order to get access to secret, sensitive or customer data</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As an attacker</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I </a:t>
            </a:r>
            <a:r>
              <a:rPr lang="en-GB" sz="1400">
                <a:solidFill>
                  <a:srgbClr val="24292E"/>
                </a:solidFill>
                <a:highlight>
                  <a:srgbClr val="FFFFFF"/>
                </a:highlight>
                <a:latin typeface="Consolas"/>
                <a:ea typeface="Consolas"/>
                <a:cs typeface="Consolas"/>
                <a:sym typeface="Consolas"/>
              </a:rPr>
              <a:t>want companies to accidentally make private S3 buckets public</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endParaRPr sz="1400">
              <a:solidFill>
                <a:srgbClr val="000000"/>
              </a:solidFill>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Scenario</a:t>
            </a:r>
            <a:r>
              <a:rPr lang="en-GB" sz="1400">
                <a:solidFill>
                  <a:srgbClr val="24292E"/>
                </a:solidFill>
                <a:highlight>
                  <a:srgbClr val="FFFFFF"/>
                </a:highlight>
                <a:latin typeface="Consolas"/>
                <a:ea typeface="Consolas"/>
                <a:cs typeface="Consolas"/>
                <a:sym typeface="Consolas"/>
              </a:rPr>
              <a:t>:</a:t>
            </a:r>
            <a:r>
              <a:rPr lang="en-GB" sz="1400">
                <a:solidFill>
                  <a:srgbClr val="032F62"/>
                </a:solidFill>
                <a:highlight>
                  <a:srgbClr val="FFFFFF"/>
                </a:highlight>
                <a:latin typeface="Consolas"/>
                <a:ea typeface="Consolas"/>
                <a:cs typeface="Consolas"/>
                <a:sym typeface="Consolas"/>
              </a:rPr>
              <a:t> Discovering public buckets using Bucket Finder</a:t>
            </a:r>
            <a:endParaRPr sz="14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Given </a:t>
            </a:r>
            <a:r>
              <a:rPr lang="en-GB" sz="1400">
                <a:solidFill>
                  <a:srgbClr val="24292E"/>
                </a:solidFill>
                <a:highlight>
                  <a:srgbClr val="FFFFFF"/>
                </a:highlight>
                <a:latin typeface="Consolas"/>
                <a:ea typeface="Consolas"/>
                <a:cs typeface="Consolas"/>
                <a:sym typeface="Consolas"/>
              </a:rPr>
              <a:t>an S3 bucket containing sensitive information</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the bucket has a predictable global name</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a wordlist of possible bucket names</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When </a:t>
            </a:r>
            <a:r>
              <a:rPr lang="en-GB" sz="1400">
                <a:solidFill>
                  <a:srgbClr val="24292E"/>
                </a:solidFill>
                <a:highlight>
                  <a:srgbClr val="FFFFFF"/>
                </a:highlight>
                <a:latin typeface="Consolas"/>
                <a:ea typeface="Consolas"/>
                <a:cs typeface="Consolas"/>
                <a:sym typeface="Consolas"/>
              </a:rPr>
              <a:t>Bucket Finder is executed using the wordlist</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Then </a:t>
            </a:r>
            <a:r>
              <a:rPr lang="en-GB" sz="1400">
                <a:solidFill>
                  <a:srgbClr val="24292E"/>
                </a:solidFill>
                <a:highlight>
                  <a:srgbClr val="FFFFFF"/>
                </a:highlight>
                <a:latin typeface="Consolas"/>
                <a:ea typeface="Consolas"/>
                <a:cs typeface="Consolas"/>
                <a:sym typeface="Consolas"/>
              </a:rPr>
              <a:t>the public bucket is found</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the contents is available to download</a:t>
            </a:r>
            <a:endParaRPr sz="1400">
              <a:solidFill>
                <a:srgbClr val="24292E"/>
              </a:solidFill>
              <a:highlight>
                <a:srgbClr val="FFFFFF"/>
              </a:highlight>
              <a:latin typeface="Consolas"/>
              <a:ea typeface="Consolas"/>
              <a:cs typeface="Consolas"/>
              <a:sym typeface="Consolas"/>
            </a:endParaRPr>
          </a:p>
          <a:p>
            <a:pPr indent="0" lvl="0" marL="0">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Shape 170"/>
          <p:cNvPicPr preferRelativeResize="0"/>
          <p:nvPr/>
        </p:nvPicPr>
        <p:blipFill>
          <a:blip r:embed="rId3">
            <a:alphaModFix/>
          </a:blip>
          <a:stretch>
            <a:fillRect/>
          </a:stretch>
        </p:blipFill>
        <p:spPr>
          <a:xfrm>
            <a:off x="1461728" y="85375"/>
            <a:ext cx="6220551" cy="4629124"/>
          </a:xfrm>
          <a:prstGeom prst="rect">
            <a:avLst/>
          </a:prstGeom>
          <a:noFill/>
          <a:ln>
            <a:noFill/>
          </a:ln>
        </p:spPr>
      </p:pic>
      <p:sp>
        <p:nvSpPr>
          <p:cNvPr id="171" name="Shape 171"/>
          <p:cNvSpPr txBox="1"/>
          <p:nvPr/>
        </p:nvSpPr>
        <p:spPr>
          <a:xfrm>
            <a:off x="0" y="4877700"/>
            <a:ext cx="9065700" cy="26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https://www.businessinsider.com.au/the-internet-of-everything-2014-slide-deck-sai-2014-2#-1</a:t>
            </a:r>
            <a:endParaRPr sz="11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ph idx="1" type="body"/>
          </p:nvPr>
        </p:nvSpPr>
        <p:spPr>
          <a:xfrm>
            <a:off x="311700" y="1822650"/>
            <a:ext cx="8520600" cy="1498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In order to prevent accidental exposure of sensitive data via a public S3 bucket</a:t>
            </a:r>
            <a:br>
              <a:rPr lang="en-GB"/>
            </a:br>
            <a:r>
              <a:rPr lang="en-GB"/>
              <a:t>As an engineer</a:t>
            </a:r>
            <a:br>
              <a:rPr lang="en-GB"/>
            </a:br>
            <a:r>
              <a:rPr lang="en-GB"/>
              <a:t>I want to ensure private buckets cannot be made public</a:t>
            </a:r>
            <a:br>
              <a:rPr lang="en-GB"/>
            </a:br>
            <a:r>
              <a:rPr lang="en-GB"/>
              <a:t>And I want detective controls in place to find public buckets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pic>
        <p:nvPicPr>
          <p:cNvPr id="639" name="Shape 639"/>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pic>
        <p:nvPicPr>
          <p:cNvPr id="644" name="Shape 644"/>
          <p:cNvPicPr preferRelativeResize="0"/>
          <p:nvPr/>
        </p:nvPicPr>
        <p:blipFill>
          <a:blip r:embed="rId3">
            <a:alphaModFix/>
          </a:blip>
          <a:stretch>
            <a:fillRect/>
          </a:stretch>
        </p:blipFill>
        <p:spPr>
          <a:xfrm>
            <a:off x="134700" y="244250"/>
            <a:ext cx="2127276" cy="2838349"/>
          </a:xfrm>
          <a:prstGeom prst="rect">
            <a:avLst/>
          </a:prstGeom>
          <a:noFill/>
          <a:ln>
            <a:noFill/>
          </a:ln>
        </p:spPr>
      </p:pic>
      <p:sp>
        <p:nvSpPr>
          <p:cNvPr id="645" name="Shape 645"/>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What about SQS? Also, this service could possibly be built using Lambda, should we threat model that too?</a:t>
            </a:r>
            <a:endParaRPr sz="1800"/>
          </a:p>
        </p:txBody>
      </p:sp>
      <p:sp>
        <p:nvSpPr>
          <p:cNvPr id="646" name="Shape 646"/>
          <p:cNvSpPr/>
          <p:nvPr/>
        </p:nvSpPr>
        <p:spPr>
          <a:xfrm>
            <a:off x="2405125" y="1533149"/>
            <a:ext cx="4299900" cy="20874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We’re running out of time for today. You could start scheduling regular threat modeling sessions, for example after every sprint planning. If you need me to join or facilitate, I’d be more than happy to.</a:t>
            </a:r>
            <a:endParaRPr sz="1800"/>
          </a:p>
        </p:txBody>
      </p:sp>
      <p:pic>
        <p:nvPicPr>
          <p:cNvPr id="647" name="Shape 647"/>
          <p:cNvPicPr preferRelativeResize="0"/>
          <p:nvPr/>
        </p:nvPicPr>
        <p:blipFill>
          <a:blip r:embed="rId4">
            <a:alphaModFix/>
          </a:blip>
          <a:stretch>
            <a:fillRect/>
          </a:stretch>
        </p:blipFill>
        <p:spPr>
          <a:xfrm>
            <a:off x="6810127" y="2040075"/>
            <a:ext cx="2127349" cy="283647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Shape 652"/>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If we found interesting threats for SQS and Lambda, could we contribute them back to the project?</a:t>
            </a:r>
            <a:endParaRPr sz="1800"/>
          </a:p>
        </p:txBody>
      </p:sp>
      <p:sp>
        <p:nvSpPr>
          <p:cNvPr id="653" name="Shape 653"/>
          <p:cNvSpPr/>
          <p:nvPr/>
        </p:nvSpPr>
        <p:spPr>
          <a:xfrm>
            <a:off x="2405125" y="1609352"/>
            <a:ext cx="4299900" cy="14754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Yes! It’s a community-driven project. The more contributions it gets, the more value it can provide to everyone.</a:t>
            </a:r>
            <a:endParaRPr sz="1800"/>
          </a:p>
        </p:txBody>
      </p:sp>
      <p:sp>
        <p:nvSpPr>
          <p:cNvPr id="654" name="Shape 654"/>
          <p:cNvSpPr/>
          <p:nvPr/>
        </p:nvSpPr>
        <p:spPr>
          <a:xfrm>
            <a:off x="2405125" y="3474100"/>
            <a:ext cx="4299900" cy="1475400"/>
          </a:xfrm>
          <a:prstGeom prst="wedgeRoundRectCallout">
            <a:avLst>
              <a:gd fmla="val -62331" name="adj1"/>
              <a:gd fmla="val -5321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Great! I’m looking forward to our next threat modeling session. It has been great working so closely with the security team. Thank you!</a:t>
            </a:r>
            <a:endParaRPr sz="1800"/>
          </a:p>
        </p:txBody>
      </p:sp>
      <p:pic>
        <p:nvPicPr>
          <p:cNvPr id="655" name="Shape 655"/>
          <p:cNvPicPr preferRelativeResize="0"/>
          <p:nvPr/>
        </p:nvPicPr>
        <p:blipFill>
          <a:blip r:embed="rId3">
            <a:alphaModFix/>
          </a:blip>
          <a:stretch>
            <a:fillRect/>
          </a:stretch>
        </p:blipFill>
        <p:spPr>
          <a:xfrm>
            <a:off x="6810127" y="2040075"/>
            <a:ext cx="2127349" cy="2836476"/>
          </a:xfrm>
          <a:prstGeom prst="rect">
            <a:avLst/>
          </a:prstGeom>
          <a:noFill/>
          <a:ln>
            <a:noFill/>
          </a:ln>
        </p:spPr>
      </p:pic>
      <p:pic>
        <p:nvPicPr>
          <p:cNvPr id="656" name="Shape 656"/>
          <p:cNvPicPr preferRelativeResize="0"/>
          <p:nvPr/>
        </p:nvPicPr>
        <p:blipFill>
          <a:blip r:embed="rId4">
            <a:alphaModFix/>
          </a:blip>
          <a:stretch>
            <a:fillRect/>
          </a:stretch>
        </p:blipFill>
        <p:spPr>
          <a:xfrm>
            <a:off x="145225" y="244254"/>
            <a:ext cx="1977024" cy="26360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60" name="Shape 660"/>
        <p:cNvGrpSpPr/>
        <p:nvPr/>
      </p:nvGrpSpPr>
      <p:grpSpPr>
        <a:xfrm>
          <a:off x="0" y="0"/>
          <a:ext cx="0" cy="0"/>
          <a:chOff x="0" y="0"/>
          <a:chExt cx="0" cy="0"/>
        </a:xfrm>
      </p:grpSpPr>
      <p:pic>
        <p:nvPicPr>
          <p:cNvPr descr="owasp-cloud-security-combined.svg.png" id="661" name="Shape 661"/>
          <p:cNvPicPr preferRelativeResize="0"/>
          <p:nvPr/>
        </p:nvPicPr>
        <p:blipFill>
          <a:blip r:embed="rId3">
            <a:alphaModFix/>
          </a:blip>
          <a:stretch>
            <a:fillRect/>
          </a:stretch>
        </p:blipFill>
        <p:spPr>
          <a:xfrm>
            <a:off x="2503053" y="1580537"/>
            <a:ext cx="4137898" cy="1982436"/>
          </a:xfrm>
          <a:prstGeom prst="rect">
            <a:avLst/>
          </a:prstGeom>
          <a:noFill/>
          <a:ln>
            <a:noFill/>
          </a:ln>
        </p:spPr>
      </p:pic>
      <p:sp>
        <p:nvSpPr>
          <p:cNvPr id="662" name="Shape 662"/>
          <p:cNvSpPr txBox="1"/>
          <p:nvPr/>
        </p:nvSpPr>
        <p:spPr>
          <a:xfrm>
            <a:off x="0" y="0"/>
            <a:ext cx="9144000" cy="1041600"/>
          </a:xfrm>
          <a:prstGeom prst="rect">
            <a:avLst/>
          </a:prstGeom>
          <a:noFill/>
          <a:ln>
            <a:noFill/>
          </a:ln>
        </p:spPr>
        <p:txBody>
          <a:bodyPr anchorCtr="0" anchor="t" bIns="91425" lIns="91425" spcFirstLastPara="1" rIns="91425" wrap="square" tIns="91425">
            <a:noAutofit/>
          </a:bodyPr>
          <a:lstStyle/>
          <a:p>
            <a:pPr indent="0" lvl="0" marL="0" algn="l">
              <a:spcBef>
                <a:spcPts val="0"/>
              </a:spcBef>
              <a:spcAft>
                <a:spcPts val="0"/>
              </a:spcAft>
              <a:buNone/>
            </a:pPr>
            <a:r>
              <a:rPr lang="en-GB" sz="4800">
                <a:solidFill>
                  <a:srgbClr val="FFFFFF"/>
                </a:solidFill>
              </a:rPr>
              <a:t>Thank you!</a:t>
            </a:r>
            <a:endParaRPr sz="4800">
              <a:solidFill>
                <a:srgbClr val="FFFFFF"/>
              </a:solidFill>
            </a:endParaRPr>
          </a:p>
        </p:txBody>
      </p:sp>
      <p:sp>
        <p:nvSpPr>
          <p:cNvPr id="663" name="Shape 663"/>
          <p:cNvSpPr txBox="1"/>
          <p:nvPr/>
        </p:nvSpPr>
        <p:spPr>
          <a:xfrm>
            <a:off x="1601550" y="3846350"/>
            <a:ext cx="5940900" cy="10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FFFFFF"/>
                </a:solidFill>
              </a:rPr>
              <a:t>@owasp_cloudsec</a:t>
            </a:r>
            <a:endParaRPr sz="48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5 biggest companies</a:t>
            </a:r>
            <a:endParaRPr/>
          </a:p>
        </p:txBody>
      </p:sp>
      <p:sp>
        <p:nvSpPr>
          <p:cNvPr id="177" name="Shape 177"/>
          <p:cNvSpPr txBox="1"/>
          <p:nvPr>
            <p:ph idx="1" type="body"/>
          </p:nvPr>
        </p:nvSpPr>
        <p:spPr>
          <a:xfrm>
            <a:off x="311700" y="1425450"/>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3600">
                <a:solidFill>
                  <a:schemeClr val="dk1"/>
                </a:solidFill>
                <a:highlight>
                  <a:srgbClr val="FFFFFF"/>
                </a:highlight>
              </a:rPr>
              <a:t>Amazon</a:t>
            </a:r>
            <a:br>
              <a:rPr lang="en-GB" sz="3600">
                <a:solidFill>
                  <a:schemeClr val="dk1"/>
                </a:solidFill>
                <a:highlight>
                  <a:srgbClr val="FFFFFF"/>
                </a:highlight>
              </a:rPr>
            </a:br>
            <a:r>
              <a:rPr lang="en-GB" sz="3600">
                <a:solidFill>
                  <a:schemeClr val="dk1"/>
                </a:solidFill>
                <a:highlight>
                  <a:srgbClr val="FFFFFF"/>
                </a:highlight>
              </a:rPr>
              <a:t>Apple</a:t>
            </a:r>
            <a:br>
              <a:rPr lang="en-GB" sz="3600">
                <a:solidFill>
                  <a:schemeClr val="dk1"/>
                </a:solidFill>
                <a:highlight>
                  <a:srgbClr val="FFFFFF"/>
                </a:highlight>
              </a:rPr>
            </a:br>
            <a:r>
              <a:rPr lang="en-GB" sz="3600">
                <a:solidFill>
                  <a:schemeClr val="dk1"/>
                </a:solidFill>
                <a:highlight>
                  <a:srgbClr val="FFFFFF"/>
                </a:highlight>
              </a:rPr>
              <a:t>Facebook</a:t>
            </a:r>
            <a:br>
              <a:rPr lang="en-GB" sz="3600">
                <a:solidFill>
                  <a:schemeClr val="dk1"/>
                </a:solidFill>
                <a:highlight>
                  <a:srgbClr val="FFFFFF"/>
                </a:highlight>
              </a:rPr>
            </a:br>
            <a:r>
              <a:rPr lang="en-GB" sz="3600">
                <a:solidFill>
                  <a:schemeClr val="dk1"/>
                </a:solidFill>
                <a:highlight>
                  <a:srgbClr val="FFFFFF"/>
                </a:highlight>
              </a:rPr>
              <a:t>Google</a:t>
            </a:r>
            <a:br>
              <a:rPr lang="en-GB" sz="3600">
                <a:solidFill>
                  <a:schemeClr val="dk1"/>
                </a:solidFill>
                <a:highlight>
                  <a:srgbClr val="FFFFFF"/>
                </a:highlight>
              </a:rPr>
            </a:br>
            <a:r>
              <a:rPr lang="en-GB" sz="3600">
                <a:solidFill>
                  <a:schemeClr val="dk1"/>
                </a:solidFill>
                <a:highlight>
                  <a:srgbClr val="FFFFFF"/>
                </a:highlight>
              </a:rPr>
              <a:t>Microsoft</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